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73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66" r:id="rId16"/>
    <p:sldId id="272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C4612C-EAE0-48BE-B412-AE379F49765B}" type="datetimeFigureOut">
              <a:rPr lang="en-GB" smtClean="0"/>
              <a:pPr/>
              <a:t>03/05/2015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B17965-1171-4696-8B6E-15C1A71EE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Developmental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Becky Ollerenshaw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.tqn.com/y/babyparenting/1/W/O/f/moro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052736"/>
            <a:ext cx="3667125" cy="2933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Hearing, Speech and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Startles to loud noises – Newborn</a:t>
            </a:r>
          </a:p>
          <a:p>
            <a:endParaRPr lang="en-GB" dirty="0" smtClean="0"/>
          </a:p>
          <a:p>
            <a:r>
              <a:rPr lang="en-GB" dirty="0" smtClean="0"/>
              <a:t>Vocalises alone – 3-4m</a:t>
            </a:r>
          </a:p>
          <a:p>
            <a:pPr lvl="1"/>
            <a:r>
              <a:rPr lang="en-GB" dirty="0" smtClean="0"/>
              <a:t>Coos</a:t>
            </a:r>
          </a:p>
          <a:p>
            <a:pPr lvl="1"/>
            <a:r>
              <a:rPr lang="en-GB" dirty="0" smtClean="0"/>
              <a:t>Laughs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Turns to soft sounds out of sight – 7m</a:t>
            </a:r>
          </a:p>
          <a:p>
            <a:endParaRPr lang="en-GB" dirty="0" smtClean="0"/>
          </a:p>
          <a:p>
            <a:r>
              <a:rPr lang="en-GB" dirty="0" smtClean="0"/>
              <a:t>Non-specific babbling mama/dada – 7-10m</a:t>
            </a:r>
          </a:p>
          <a:p>
            <a:pPr lvl="1"/>
            <a:r>
              <a:rPr lang="en-GB" dirty="0" smtClean="0"/>
              <a:t>Specific mama/dada – 10m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516216" y="2924944"/>
            <a:ext cx="1872208" cy="1296144"/>
          </a:xfrm>
          <a:prstGeom prst="wedgeEllipseCallout">
            <a:avLst>
              <a:gd name="adj1" fmla="val -42540"/>
              <a:gd name="adj2" fmla="val 69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Hearing, Speech and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6-10 words (can identify 2 body parts when asked) – 18m</a:t>
            </a:r>
          </a:p>
          <a:p>
            <a:pPr lvl="1" algn="r"/>
            <a:r>
              <a:rPr lang="en-GB" b="1" dirty="0" smtClean="0">
                <a:solidFill>
                  <a:srgbClr val="C00000"/>
                </a:solidFill>
              </a:rPr>
              <a:t>6 words with meaning by 18m</a:t>
            </a:r>
          </a:p>
          <a:p>
            <a:pPr lvl="1" algn="r"/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2-3 word phrases – 20-24m            No more!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Joining words – 2yrs	</a:t>
            </a:r>
          </a:p>
          <a:p>
            <a:pPr lvl="1" algn="r"/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Talks constantly in 3-4 word sentences – 2½-3yrs</a:t>
            </a:r>
          </a:p>
          <a:p>
            <a:endParaRPr lang="en-GB" dirty="0" smtClean="0"/>
          </a:p>
          <a:p>
            <a:r>
              <a:rPr lang="en-GB" dirty="0" smtClean="0"/>
              <a:t>Fluent speech – 4-5yrs</a:t>
            </a:r>
          </a:p>
          <a:p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5220072" y="5085184"/>
            <a:ext cx="2704728" cy="1518816"/>
          </a:xfrm>
          <a:prstGeom prst="wedgeEllipseCallout">
            <a:avLst>
              <a:gd name="adj1" fmla="val -60543"/>
              <a:gd name="adj2" fmla="val -493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09141" y="5388294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I want more sweets!!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Social, Emotional and Behavioural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Smiles responsively – 6wks</a:t>
            </a:r>
          </a:p>
          <a:p>
            <a:endParaRPr lang="en-GB" dirty="0" smtClean="0"/>
          </a:p>
          <a:p>
            <a:r>
              <a:rPr lang="en-GB" dirty="0" smtClean="0"/>
              <a:t>Puts food in mouth – 6-8m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Fear of strangers – 10m</a:t>
            </a:r>
          </a:p>
          <a:p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Waves bye-bye and plays peek-a-boo –       10-12m</a:t>
            </a:r>
          </a:p>
          <a:p>
            <a:endParaRPr lang="en-GB" dirty="0" smtClean="0"/>
          </a:p>
          <a:p>
            <a:r>
              <a:rPr lang="en-GB" dirty="0" smtClean="0"/>
              <a:t>Drinks from cup with 2 hands – 12m</a:t>
            </a:r>
          </a:p>
          <a:p>
            <a:endParaRPr lang="en-GB" dirty="0"/>
          </a:p>
        </p:txBody>
      </p:sp>
      <p:sp>
        <p:nvSpPr>
          <p:cNvPr id="2050" name="AutoShape 2" descr="data:image/jpeg;base64,/9j/4AAQSkZJRgABAQAAAQABAAD/2wCEAAkGBxQTEhQUExQUFRUXFRYXFBQUFhUUFRUXGBcWFxUXFxQYHCggGBolGxQUITEhJSkrLi4uFx8zODMsNygtLisBCgoKDg0OGhAQGiwkICQsLCwsLCwsLCwsLCwsLCwsLCwsLCwsLCwsLCwsLCwsLCwsLCwsLCwsLCwsLCwsLCwsLP/AABEIAMIBAwMBIgACEQEDEQH/xAAbAAABBQEBAAAAAAAAAAAAAAAEAQIDBQYAB//EAD0QAAEDAQUFBgMHBAICAwAAAAEAAhEDBBIhMUEFUWFxgQYTIjKRobHB0SNCUnLh8PEUM2KCB5IVU2Oiwv/EABkBAAMBAQEAAAAAAAAAAAAAAAACAwEEBf/EACMRAAICAgICAwEBAQAAAAAAAAABAhEDIRIxBEETIlEykYH/2gAMAwEAAhEDEQA/APXqRwT1FSUjskoEDlE4KVMcFoDAElSrAgJj3qErDRCVwCcGpYQAkJwCVrVOykgwjaxStpqQNSoARoUkJoUiAI3JgT3JoQA8JE4JAgBjlDUKnKFtZhpQwM1tt154aThMneQMgBzXnX/Im1xTHdZuOLgD4WN0aOep1W52vUio4nJrQDyH1Xj+0mtr2tprE3HVIdBjOYE6aBci+2Tfo7Eqjr2SdidlG11xhDG+J3IFe+WOzsZSaAAPDhA4QvPuz2z6WzaBrguqMqCYwvMAJwnXGVsaNpp2ik2pTLmte0FpBLTjwTNtyZ0LHxihbWyMwUHgQYg8kRaLa9gHeSWf+wCQPzAeXnlySVdnMqAPmCRMtyO7EZpOP4NdLZkNsWQOBB3FRdi7eaZdQccJvMndJBHTwq42nZHtMZ8dFVbNsTb9UkA1RTmkDunxx0gdVkr6DgpGutdMVW5S4DJZ2q26d7Zg7275CI2TtO80OBhzfMDwzkcvgjtoUg8d5TwnB43fv4JFKzncaZXsEddRr+qmD48QMb9xUVN93PFpz3foeKKuAC+yHN+8N3HnvRYpEXzjDPRclcaRxxHBct/6B6TTUrlCxSrvOMgcoarsFJWconBaBBCUBSCmpG01hpC1qkZSUsJ0IMGtanhNCcEAKkSrloChPTAnoAY5IAlcuCAHBIEoSIAahLY2WlGwhq4WMEYjb1PwOcciSTxXju03fe/+QH5r1ztlXu07ukn56LyTa7fsnH/M/BcUH9md9fU9Kr0Z2ZTnLuyfd2q01ns9PuaNNpAcymy5GBu3RpqDOKpC0u2TQaBiaIA5uGHxRu1NmDvbKHuewU4BfTIEG7daHE/cJEJ1o6L5L/S5stqypvAa7G7+F4GrePBCVbP3LiaPlzNI+Qnez8DvY+6MEPHdvAvAy1wwmMnN3FD1hdILzhMXgIAOl7dzyQyXsEDu9kjQ+Jpwc07iFTbZ2M5xa+i65UYZafune10aEK8t1jvEEEseMntzjcdHN4HD4p1naY8ZaTrAInocvVLdDpmYLCHXnM7qtHNjzzGB+KnsluLCSBgMHszLfq3jory0BpkESOOKArbKk3qZhwynUfhO8FZKPLaNm17ENNrvFShwOJZqN+G5B40nyyRObHAwQoKlkc2X05aW+dozYdAfxNO/1U1Ha/hF9t7iMCOn8KeyFIK+zdiHNbP3TmOCVVL9pWcmS18/lH1SIthSPX2qQKNqCt202s1GGZ0HpmvQbS7OFKwmuEym9YXavbVwJDBG4kAmN93IDmk2btSpUaS57nEnKQPlA6KbzL0UWFm1r26m2LzgNw1KGqbbpAwZ9vqvOe0VV18gYGATiPDOckYRgs+62SbrJOMk7zw3BT+aT6KfCj2FnaWz6vu8xh6qws9vpVPJUY7gHCfTNeLWW2uGLst+9XlkqNMSAegB9R81qysx4keqhOWY2DtMjwucXNjCcXN6nEjn+i0zSrxlZGUaFXLlyYUUJ6anIAaVwXFKEAcEiVIEAKENWRQQtfVY+gR5722pEgx+/wByvMNsM+ycOR9Z+S9m7RWe8yd9P3leSbaoxeHTqP4XB/Mz0IfaJsv+P7ea9moMcfJUDHcmGWzxuwtba3B9WtJkXG4f7H6Ly7/jCqW1KzNIY8c2kifQr01tRre+dOBDDvwkklP7dFIvoOtZAcGuMCfC7c45DmhbRWuYOF5zvC3K4Scr3DeNVX9oNrMLPCL7XN0IM8uKo9k9rW3xTtLSGmAyoYdGgFSPitGcNGno0ixxg4EzGjT/AIjQcMlJaawAyxT6Rji3Tlz1QtsrNJiOSSzENcZXNJCY3BKcUykZJWD7YpPLRVo/3WA+HSo37zHc9OKz9S1scwVqPiYcH0jg5h1bwcNFraKxHaWwmzWo1KQ8FVt59P7pMm+PWD1Q/wBJ16IX1WkyL+O6EqriQcRULR+EgkjhK5Jsbge57UtopUy4nhhmTuCwlstjn4uwkeFugG/j81qNqWbvnAT4Ggud6wI6Aqo2psqIuDxGDUOjGDAAcM+cEqmRts58aSRmnWIOLoxnP01dryU1kBaQPXor3Z9lAvseMQ71EZjiIVftOl3bnauwAH+RnH0kqbK2UVvcXuO7XgNMfxFB07OBpnpqeHAfHgFciymLon/J2pOsfDoo/wCj8V1uGU8t0rUwaK6vROf/AFAHr0yXU3EZ9VbPs8t5ZdMEDaLOZ9vqg2i12TbHCCCt5sHaPeNunzD4LzKwUzpgRluKvdk297HtcBi04t1jUTqqwnRHJCz0dcorPVD2tc3EOAI6qVdRynBOCanBAHLly5AHJAuShACoavqikNUQwKLaNP7Jn5SPUfovLe0dikOIGvyXrNvH2Z3hx9P4KwW2KYLnNO4fBefnVSTO7x3owHZy3Gz2ljz5S4sfydEH1C9fs8FrgMZZEZ4Zrx620rhdzXovZC2l9Om+Z8Ia7hAWN9MulozNvrusNrZXILmAFtRoObXSJAykSFfWevQtjTVswotA873ENczi5pMhRdtrAatN0gAuBgcsl5lsbaD7HaA+JblUYcnsOYj4LoUUxZZOLtdHqHZ3tOGVHWaX1mNBP9Q0XqbNYJ/AdDpxWgZSLvELuOIjdoqqtZX1qTe4awUqgDgWQ1rgcidSpLIDY6ZDjeZnd3b7v0U5UUa/HZbEJGptkt1OsJY4O+I5g4hShhSMVMVpVZ2qsl+jfAxZjxu/e+vRXLaK59NCYNHlZc1crjafZOp3r+6i5MtnQETHQkhcm4m8kb602u63OJc1v+oz+XqrazPBp3jjib/EgxHEAgBUdWHBhOWIdwx+ibYrSad9mbXGRwOR9cOspYyOdxH2q1guva4A8QJg88Z6FAW902lrd1NruuPyACH2k0sN7Qzy5fveg7DaC60z/g0DjAy+a1O9GqNF9QsMDLLD9/vVK2ww2YxPwR1OpkERVGHJOooOTKOvQEQOqFqWIEeqs6uailNxCwOy2MA9P5U1Cn4iIxGI4j9hEsbkh9sBwpl1M+JuIjOPvAcwjiCVs0fZuoYcw6G83gD5vfHqrteb7Nt7nOZWpEkgAEHHfLhx3heh2auKjGvGEiY3HUdDKvB6oh5GFwdkqc1MT2pznFKRKUiAEShNTggByGep3KB4QANaKEg7yMV57tunFTp8M/mvSmrHdrbLFUEYSP5XL5MfrZ0+PL7UeZ7as/m5GFZdhqpbS18zgOh/lSbZspuktxIy+iu9g7Mu0BAiHXup/lcieqO5Il21VBYJzWL7R7Da+jQqtEOLHsIGrmOMexC2W22CCkp2PvNm2dxGPe1Ht5OvR7QuhyaRGS9GF7G9sHWNpoVWufRklkeamT5oBzaTjCK2720bVMMY6P8ALAddUFtnZV+9ci+MY+Y4FZVxLZDhiMEyqWzOTiqCa+06/eCq2o5rh5bhugcI16r3HsPtdttsrauAePBVaNHjcNARBHNeDMYXZLX/APGu1v6S03XOilWhj5yDp+zdwxw6rZbQsez2B7FzaaVzwCpWvChRYGIXKZzVyaxQGpDZBwzGORGIAP1UFhoG9dzafKc5u5idSBGOcQrHtLZ7hFQCWnB7Yw/RCbF8Lz+ENJ9oHXxe/BY406ZNO1Y3b1mllzUgdDr8lRbGoHvJOhg8oHz+KuLXUc2qe8aLpydIIbzA68Eyx0QHO1kkrYrZSqRa0XCOGU71K50hDFuCWSDHsrCUDWooLvFZ1LMTohaWyy9xBN1oEvdqBw4koQ8UvYxjTcFQiZMMbpdGbupnoOKzW0NqGnaGEgva5pBABddAiTA0xVxtjbODi1pAEU6bBjifC0DfhJ6IPZ7RTcHVRL3EAAZNGcT0kwhMulxfQ/ZljFMmrQdLHG8+nnE4lzD7x/C3XZutepuG50jk7H4grzWy95Z7S8Ok0ajy6k4A3Ggk+C9oRgcc5wW62BabtSNH4dRJafcjqmi6Zz+RG4mmCe1MTmqx5w4pFxKRaAiULiuCAOeoXKV5ULkAK1UPaWjecPylXrc0HtOnruUsquJTE6keeWuzkuaB1CvW0y2n6R6J1exg1Q4azhuRduaAAOkBefGNSPSUtGV2zSc+KbcXPN0dcFf7RoinZKLNGvHUSGoWx0x3rqjsqY8P5yPkJRHaWof6VrdwYcN+Lj8lRvsjLckjzbtLTdTqG6Yc0kg7x/CpbfTbVAdADtYyPHgtV2vbIpvG6DxwH1WWq4O6+y2DNaArPSh3PBTvpiI9Uhd5Tx91OGE+/sVVsyKPRey21jWotLjL2+F3MZHqIK0lC0wvMey9qNOoW6P+Iy9lurNaQ7mpsoy875cq4OKVYZRr7dZhUpuadRhwIyWVstkIDqZJbee0EjMMF4uunTMHmtiEDbNn3i0jAgyeX7MrpywvaOPDk4s83tO1RTrDziiXEO7x14BsxMEebqFp9iWIFoc0yC1rm7ixwlpChtuy6NRj7zmvkkSB5SMTI/FiFYdniRAJmKbWTF0EtwwH5buClFHfmlFq4hNSjCE2/SdeLmkgmcRhnnCtqjJUVrsd5sk5CE7RKEqZlKFvrNIa0OeXGA3MknicuavNoVO6oXB53f3CJMu3DgNPVRWdoY4uA8WQO4cNyCtdckpbNbVgX9GBBJkg4cCc44/VB2+yd8CHEtDci0w4uGIg6AQrF7ZxzIyUVei1w+0MjVgMA8DwQmNydmf7Pdo5fUoE3rp8xHhqCYkDXHDccwthSq4BzcIILeixdqc19rMNutpta1pGEziTyyHRanZx0mU9BN/pvqVQOAcMiJHVSBZ2xW19PDzN/CdORV1Zrax+Rg/hOB/XoqxkmedPG4hJXBIUqYQRyUJClatAY4qNycTimrAOZmmWtkgp7c0lqfDT6Dmsl0NHspKVHGegSWsACfco6BCpNt1oauFI70Vm0a4ZQe4HDD/s8x8Cu7QVfs3NGQBj2QLnXqRByvNMcsfou2vU8B34z0ClN6ZqWyg20Jos43Y9x8lmLYMStNtZvhpM4Anp/JWdqi9MayRyTQNYAMZ5oumfF1B+qEonHmfl+iLZg4HiPh+iuxIhBlrgRvkdFrrDarzWuGonkdQquhQDh4gCDiDhhvVjTpBrRdAAnITnnqhK1Yzmui3bbTGi5VweuSjHrYKHtFCo8R3ndg/+sC9/2dl0APFStKnosnouyrPMTorrPsmlTp92xsNkk6kk5kk5kpKdK6Q1+IBljt2kHoSFZNcL4BgZ4HfoMUE9haTTdrJpu/EM7p/yHuOqScaVlYSb7FLVFVqDI5HD6IOptNrDdqG7ucfKeuikdTvuaNDnG7Mqd2XS/Sr21baVPwl7Q6QLsiZIJAjfAJ6Krab2P8eq09uIaCGgAcAB671n7VYQ8Ogmm85VKeDgdCYwcOBWKmx01QwU4VDte13nBrXRjBuwXOO7oitqbQqNovpkRXF1ocxstcHAxWa3QeFwg5OGshVnZjZXdNe9xc50iL5JORk8E6jseuMXJmisnZqk6g3EsryS6p5mm99xw/CN+cydULZppVHMdm0xOh3EcCIKJp2u7VcMmuAjhhgfWUHb7QHESfEMAeE5J5JUQhN3sv6FoBRQAKy1mtMaq3s9rUx2i7oVnt8rjG44j0VjZreHYO8J9j10VJRrKd0EJk2iMopl8Usqv2fa58Dsxkd43c0cVVOznaadEZzShMccU9Bg1hQlepedwHxU1R0AoVpgKOaXovhj7OqlZTtNVyC0lZyyHaR0lc51xK+xG+YaYukl06xp80Z3N9knXPrmguztHGu4HEU/c/yrW1ODaROQjTlChkNS2Yzb9q8RIzPhaNw1Kp2vhzI5egU20H3nl7t/hCBLjdYdxJPoqQWjZEtustx5I8vgePymQfQoihQLrwGYbeHGP0Vxsyg2rcvatdTP+zbwHq13qq8UTTqXT5mYHjGR9E7erJruiz2EL7HN1aJhXFKnIcOAI6IDY9FpcTkJBBGYlXVOhdI147wcFfDuJHI6ZWA8VyOq7OkkrkfCxvmR6Vs2zuIvPJg+UDMjfwCsmujIQnlQ1SupI4yKoxrjiMVBaKZiDi316hMqVIJSd+DpjvHzCGhlZUbTsb3ggFpG54M/9h8wo+y2zalAVHVDg4gU2B15rRm4jdJMf6q6NKTw1/RRWusAIC5pxino6Izk1QDbqkoQNUhMlJUwCVIeyh2wB3gdjgwiAJMEz8lYbNsTTTkY3vbciaNhl1454I2lQDD4cty6YQpEZ5L0UFrsePEQDyOXuqy02MrX7QoNOORjHlMhAd0DM5jP5FM4iqZmKdIiSp7PadJyMHgc4Kvf6QFvNZG4Q9z26kkjeNOsQo5FRfHKzS2a1KxpWhZWhaBmP45o+ja1Ox3E0QrQQRmMVoi6VjtlMdWfdbkMXu3D6la4lUgc2bsa4pz3gDFRlyie0mFRKyDY2q4kHchXVMEY5qBe1Q8hU0zq8d6ZBWeslt1/iWktVWFk9pOlxUIo6UL2bP8AdbPmGWvH4IjbmFJtPcCT7pnY2wufaC/JjWkE7yYwVztywl1UtcIvUnlnMZfNLkwtrkKsiUqPLtqNN5pH+QTKtn8gH3ojr9JRu1qJGmRn1Reytnmu+m28G3SXTmB+kpIeik+hlNpoNfJxp1GFp35kFabtFYqVYU69CLxaL43/AKhAWyxd9Uqs8IgASPKXDUcOHFdsyzVKQIBBbq05g6hXS016Odvp+xLLZ4xGHBFPplw1HIwpKj94wOo+ae1piRir44cUTnKwQUqowFR0cVyMIO5cqUJZ645RubKlhD2q1BhujF0TGgGhcdB8U7dEkrILTZcJ9kHTomeGsrrXUc6bxMY4DAcoGfWU+ztDKYgRhPrmoyyX0WjjaOtFS6FTWitKJtldVhfJSFkqJ6RSxec0byo2lS2LF5O4e5/SU8VboWWlZamkkNNPp1Fz6oXScoFbWGQQJ0I5po2IA43XENP3TjHAHcpjUJc05AFHBpSSNsrP/EHK+IyMZ9J1Veexzfu1nf7NB+BC0t0p7WpGr7NU5LoxtTsU+ZbVp+jh9UVZexsf3asj8NMR/wDY/RamEytUa0S5waOJAS8EP803oistnZSbdY0NbuGvEnUpXVFELbSP3woq9QHLJPFX0Sla2x5qY5hSF43hA95TnOeW9DW57cmyDEmVWhCe1W8ZNxO/QJzagLQQZELM/wBRegtf0jJX1J4Y1rRjI9FLNBNHRgbUij2naYJQGzdnm0VbswBi924fVWv/AIg1ahLjdbmYzj5K4p0y1op2em1rdXu1O87yoY8X6Xy5UtR7D9k7Op0xdYIa2IG87zxQnaO54KjXC+w+WfMNQoGbHcXkVqrsvu4fsKWp2bYWXASKokteT4X8CryVqjkWndmA2tZBUc4tyJOem6UPsWzFrnA4GMOBC1rLKySx7S14wcCfgVZWbZFJ1F0DxNMk6wVzLx92dDz6ozdnpBrYAzMk711ZmCOdYixxaf5GitLPsJzxLvAOOf8A1XQoVoi5GZs1KXAb8txla+xbEaGYiMj/ABwT7P2epsAxe4gyHGBB4QranWgRh6J1AVyMzX2a28VyvXtZJkgHcTHsuTULyLW22ruqb3xMDAb3HBo6khVdJpA8Rlxxe7e459NANwCK2y0vom7iQ5jwN91wdHsg6dUGCMjkoZbL4qoJbTTbSYCXvELXq4FSKoqrZUQtNydbaolCMqrUx2GPqqzsFnhonM4nhuCqrBSvuk+UH1OgV61yvjXs58svQ8CFIGDPVNawlTNo7yqkSFzJyRNEQ0BKSIwSBY0A+UhconOQ9ttYptLnHkNXHQBIHYPtvbHci62C85bmjefkFle+c915xLicyf3gmWisXvL3GSTP0HRObgFCUrO3HjUUWFByLblgSFVUaqsrLWnBKnRso2dbqbnN+yBvjcPkFE3YVrqEFwa0R4rzsTyAR4kGWkgjIjBWlh2wMqkA6OGRPEaH2XRHLemcssVO0AWHYdOkBTAk5ud9OCsq1mY0Q0R+I6xuXUcLzjm74KBoNR3+I9/0W8UK5sRlI1DGTfiFY0qAi6MMMErRCbe11CYQFqS5s/fpmDxCQnLnIU1vwdfbhLcVnXbUHeBoOMxGs7oSSmk6OjH48ppss9vWIPuVdfK7jGSj2PTeH4AkEQ7QRzVlkz7TAaNzM5DAJjqzyYb4G6QPFpmTgNVVROZyHNswYLzrpLRAcYwE8UnfE5CIObsSeMAwEzucfE4uOYnHgYACR1oaDE47tfRMoiti2h05lxJwAH6Zc0+jZbrZcf43E6p9koY947CR4W4eHqDrj6oolDYFc4c/SfeEqIfSk6en6rkWAT3JuNwMwJ4IE2WXBrBEYlxJVrVqFoMHFJWqCQ3XXgFNq+yiddFFaLzMHCPh6qutFqWkdXmYGsAZyUJatn03OIutwmTiMuRUni/C8cy9ow20LVJT9mWOpXPhBujzO0HX5LWUezrDjcZ/sXu9phHts12AHYCfCGgAcIWLF+jSzqtFdRsRaA0CAOpPEoqgwDT1Rb2ADifgFGwYq6OZskY3fuUBwiPRSudChJPX4IMHvIGJULa5cSG6egS931PwU9KlAgIAEc0jVZ3tJUJewEz4SfUx8lqa7QMSYAxJOQGpKwNutve1nvHlMBo/xGAPXE9VLK6RfBG5WIpQ8QoSg7VVLRI6rnOwl2bVlonOSPQkfJWlCpCyuxbYCHDc93uZ+avKVZaYy6baCc1M2oFUMrKZlZAtF3RtBwaXeH4for6hSgQFk7G8uyy3q62fanAXDiPukacFXHP0zny4/aLF7s+GP1Ud/HDFI4k+bD2XPqAZcsIMc1S2/wCSailuRDVaSNN0nIBRWWwsYb7Wi/j43iXAa3RPhyUxY/O5icpOOU6DAJho15w7vDOb8Y7jqc08caW2ZPPJritIljEkmSdTJMDKN3RQvrwQ0AkmQA0Tjx3KahY3GS92BjwaRrOp19UVSoMb5WhsYCFS0iFArbAXf3HTjiBgI0EjMc0aKbRkB+9OSEqV4qiRhGGRyOJ4YFPo2qSdxwbGJO9x4LHZugglNlNBSlywBCXaAep+i5I104jJcgwMjFv5kLONTr8Uq5KUG2MY0/yhNs+buR+IXLkAG0sz0UNPzdVy5YBFUzPNIFy5aBGM0lJKuQAlDVTrly0wz/bVxFlfBIl9MGNQXYg8FkWZdFy5c2ftHd438slGSrto5FIuUixmdjH7epyHxK1VMrly0xhVFEFcuWmF7s3+23qriwDNcuWLsSfTBtnvJc6STBwnGFNVMVMN4+K5cvQj0ecy1acB1SrlyQDik0XLkAV+12jw4feHwKZR87fyf/krlyouhfYa3JDW0+Fp1xx10XLki7NCbGPA3kFy5ctNP//Z"/>
          <p:cNvSpPr>
            <a:spLocks noChangeAspect="1" noChangeArrowheads="1"/>
          </p:cNvSpPr>
          <p:nvPr/>
        </p:nvSpPr>
        <p:spPr bwMode="auto">
          <a:xfrm>
            <a:off x="155575" y="-1417638"/>
            <a:ext cx="3933825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whenmybaby.com/images/babystats/baby_peekab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3147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friendshipcircle.org/blog/wp-content/uploads/2012/03/play-pupp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4536504" cy="3018993"/>
          </a:xfrm>
          <a:prstGeom prst="rect">
            <a:avLst/>
          </a:prstGeom>
          <a:noFill/>
        </p:spPr>
      </p:pic>
      <p:pic>
        <p:nvPicPr>
          <p:cNvPr id="15364" name="Picture 4" descr="http://www.blogcdn.com/www.parentdish.co.uk/media/2013/02/pretend-play-ala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787436" cy="2126010"/>
          </a:xfrm>
          <a:prstGeom prst="rect">
            <a:avLst/>
          </a:prstGeom>
          <a:noFill/>
        </p:spPr>
      </p:pic>
      <p:pic>
        <p:nvPicPr>
          <p:cNvPr id="15362" name="Picture 2" descr="http://www.milestonemom.com/wp-content/uploads/2011/03/learning-to-self-fe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1872208" cy="25942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Social, Emotional and Behavioural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Feeds self using a spoon – 18m</a:t>
            </a:r>
          </a:p>
          <a:p>
            <a:endParaRPr lang="en-GB" dirty="0" smtClean="0"/>
          </a:p>
          <a:p>
            <a:r>
              <a:rPr lang="en-GB" dirty="0" smtClean="0"/>
              <a:t>Symbolic play – 18-24m</a:t>
            </a:r>
          </a:p>
          <a:p>
            <a:pPr lvl="1" algn="r"/>
            <a:r>
              <a:rPr lang="en-GB" b="1" dirty="0" smtClean="0">
                <a:solidFill>
                  <a:srgbClr val="C00000"/>
                </a:solidFill>
              </a:rPr>
              <a:t>Symbolic play 2-2½yrs</a:t>
            </a:r>
          </a:p>
          <a:p>
            <a:endParaRPr lang="en-GB" dirty="0" smtClean="0"/>
          </a:p>
          <a:p>
            <a:r>
              <a:rPr lang="en-GB" dirty="0" smtClean="0"/>
              <a:t>Dry by day and </a:t>
            </a:r>
          </a:p>
          <a:p>
            <a:r>
              <a:rPr lang="en-GB" dirty="0" smtClean="0"/>
              <a:t>can undress – 2yrs</a:t>
            </a:r>
          </a:p>
          <a:p>
            <a:endParaRPr lang="en-GB" dirty="0" smtClean="0"/>
          </a:p>
          <a:p>
            <a:r>
              <a:rPr lang="en-GB" dirty="0" smtClean="0"/>
              <a:t>Parallel and interactive </a:t>
            </a:r>
          </a:p>
          <a:p>
            <a:r>
              <a:rPr lang="en-GB" dirty="0" smtClean="0"/>
              <a:t>play – 2½-3yrs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en-GB" dirty="0" smtClean="0"/>
              <a:t>Put a picture together of the most advanced things a child at different ages should be able to do:</a:t>
            </a:r>
          </a:p>
          <a:p>
            <a:r>
              <a:rPr lang="en-GB" dirty="0" smtClean="0"/>
              <a:t>e.g. 8 months old</a:t>
            </a:r>
          </a:p>
          <a:p>
            <a:pPr lvl="1"/>
            <a:r>
              <a:rPr lang="en-GB" dirty="0" smtClean="0"/>
              <a:t>Sitting straight backed</a:t>
            </a:r>
          </a:p>
          <a:p>
            <a:pPr lvl="1"/>
            <a:r>
              <a:rPr lang="en-GB" dirty="0" smtClean="0"/>
              <a:t>Might be starting to crawl</a:t>
            </a:r>
          </a:p>
          <a:p>
            <a:pPr lvl="1"/>
            <a:r>
              <a:rPr lang="en-GB" dirty="0" smtClean="0"/>
              <a:t>Hand-to-hand transfer</a:t>
            </a:r>
          </a:p>
          <a:p>
            <a:pPr lvl="1"/>
            <a:r>
              <a:rPr lang="en-GB" dirty="0" smtClean="0"/>
              <a:t>Mama/Dada non-specific</a:t>
            </a:r>
          </a:p>
          <a:p>
            <a:pPr lvl="1"/>
            <a:r>
              <a:rPr lang="en-GB" dirty="0" smtClean="0"/>
              <a:t>Puts food in mouth</a:t>
            </a:r>
            <a:endParaRPr lang="en-GB" dirty="0"/>
          </a:p>
        </p:txBody>
      </p:sp>
      <p:pic>
        <p:nvPicPr>
          <p:cNvPr id="1026" name="Picture 2" descr="http://images.agoramedia.com/wte3.0/gcms/MLS-B-sitting-up-343x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326707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f-baby-and-mom-playing-with-t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3286"/>
            <a:ext cx="9061148" cy="6921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990600"/>
          </a:xfrm>
        </p:spPr>
        <p:txBody>
          <a:bodyPr/>
          <a:lstStyle/>
          <a:p>
            <a:r>
              <a:rPr lang="en-GB" dirty="0" smtClean="0"/>
              <a:t>Now go and play!!!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8434" name="AutoShape 2" descr="https://theintelligentnest.files.wordpress.com/2013/06/sf-baby-and-mom-playing-with-toys.jpg"/>
          <p:cNvSpPr>
            <a:spLocks noChangeAspect="1" noChangeArrowheads="1"/>
          </p:cNvSpPr>
          <p:nvPr/>
        </p:nvSpPr>
        <p:spPr bwMode="auto">
          <a:xfrm>
            <a:off x="155575" y="-3048000"/>
            <a:ext cx="8315325" cy="635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https://theintelligentnest.files.wordpress.com/2013/06/sf-baby-and-mom-playing-with-toys.jpg"/>
          <p:cNvSpPr>
            <a:spLocks noChangeAspect="1" noChangeArrowheads="1"/>
          </p:cNvSpPr>
          <p:nvPr/>
        </p:nvSpPr>
        <p:spPr bwMode="auto">
          <a:xfrm>
            <a:off x="155575" y="-3048000"/>
            <a:ext cx="8315325" cy="635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https://theintelligentnest.files.wordpress.com/2013/06/sf-baby-and-mom-playing-with-toys.jpg"/>
          <p:cNvSpPr>
            <a:spLocks noChangeAspect="1" noChangeArrowheads="1"/>
          </p:cNvSpPr>
          <p:nvPr/>
        </p:nvSpPr>
        <p:spPr bwMode="auto">
          <a:xfrm>
            <a:off x="155575" y="-3048000"/>
            <a:ext cx="8315325" cy="635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f-baby-and-mom-playing-with-toys.jpg"/>
          <p:cNvPicPr>
            <a:picLocks noChangeAspect="1"/>
          </p:cNvPicPr>
          <p:nvPr/>
        </p:nvPicPr>
        <p:blipFill>
          <a:blip r:embed="rId2" cstate="print">
            <a:lum bright="30000" contrast="-51000"/>
          </a:blip>
          <a:stretch>
            <a:fillRect/>
          </a:stretch>
        </p:blipFill>
        <p:spPr>
          <a:xfrm>
            <a:off x="0" y="-63286"/>
            <a:ext cx="9396536" cy="6921286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24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go and play!!!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5616624"/>
          </a:xfrm>
        </p:spPr>
        <p:txBody>
          <a:bodyPr>
            <a:normAutofit/>
          </a:bodyPr>
          <a:lstStyle/>
          <a:p>
            <a:r>
              <a:rPr lang="en-GB" dirty="0" smtClean="0"/>
              <a:t>Introduce yourself to parent and child</a:t>
            </a:r>
          </a:p>
          <a:p>
            <a:r>
              <a:rPr lang="en-GB" dirty="0" smtClean="0"/>
              <a:t>Get down on the floor</a:t>
            </a:r>
          </a:p>
          <a:p>
            <a:r>
              <a:rPr lang="en-GB" dirty="0" smtClean="0"/>
              <a:t>Observe – </a:t>
            </a:r>
            <a:r>
              <a:rPr lang="en-GB" dirty="0" err="1" smtClean="0"/>
              <a:t>dysmorphic</a:t>
            </a:r>
            <a:r>
              <a:rPr lang="en-GB" dirty="0" smtClean="0"/>
              <a:t> features etc.</a:t>
            </a:r>
          </a:p>
          <a:p>
            <a:r>
              <a:rPr lang="en-GB" dirty="0" smtClean="0"/>
              <a:t>See what child can do</a:t>
            </a:r>
          </a:p>
          <a:p>
            <a:r>
              <a:rPr lang="en-GB" dirty="0" smtClean="0"/>
              <a:t>Ask parents about milestones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HAVE FUN!!!!</a:t>
            </a:r>
            <a:endParaRPr lang="en-GB" dirty="0"/>
          </a:p>
        </p:txBody>
      </p:sp>
      <p:sp>
        <p:nvSpPr>
          <p:cNvPr id="18434" name="AutoShape 2" descr="https://theintelligentnest.files.wordpress.com/2013/06/sf-baby-and-mom-playing-with-toys.jpg"/>
          <p:cNvSpPr>
            <a:spLocks noChangeAspect="1" noChangeArrowheads="1"/>
          </p:cNvSpPr>
          <p:nvPr/>
        </p:nvSpPr>
        <p:spPr bwMode="auto">
          <a:xfrm>
            <a:off x="155575" y="-3048000"/>
            <a:ext cx="8315325" cy="635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https://theintelligentnest.files.wordpress.com/2013/06/sf-baby-and-mom-playing-with-toys.jpg"/>
          <p:cNvSpPr>
            <a:spLocks noChangeAspect="1" noChangeArrowheads="1"/>
          </p:cNvSpPr>
          <p:nvPr/>
        </p:nvSpPr>
        <p:spPr bwMode="auto">
          <a:xfrm>
            <a:off x="155575" y="-3048000"/>
            <a:ext cx="8315325" cy="635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https://theintelligentnest.files.wordpress.com/2013/06/sf-baby-and-mom-playing-with-toys.jpg"/>
          <p:cNvSpPr>
            <a:spLocks noChangeAspect="1" noChangeArrowheads="1"/>
          </p:cNvSpPr>
          <p:nvPr/>
        </p:nvSpPr>
        <p:spPr bwMode="auto">
          <a:xfrm>
            <a:off x="155575" y="-3048000"/>
            <a:ext cx="8315325" cy="635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huffpost.com/gen/1353049/images/o-KIDS-CRYIN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692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153400" cy="990600"/>
          </a:xfrm>
        </p:spPr>
        <p:txBody>
          <a:bodyPr/>
          <a:lstStyle/>
          <a:p>
            <a:r>
              <a:rPr lang="en-GB" dirty="0" smtClean="0"/>
              <a:t>If it all goes wrong....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huffpost.com/gen/1353049/images/o-KIDS-CRYING-facebook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0004750" cy="70466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/>
          <a:lstStyle/>
          <a:p>
            <a:r>
              <a:rPr lang="en-GB" dirty="0" smtClean="0"/>
              <a:t>If it all goes wrong....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600" dirty="0" smtClean="0"/>
              <a:t>Don’t Panic!!</a:t>
            </a:r>
          </a:p>
          <a:p>
            <a:endParaRPr lang="en-GB" dirty="0" smtClean="0"/>
          </a:p>
          <a:p>
            <a:r>
              <a:rPr lang="en-GB" dirty="0" smtClean="0"/>
              <a:t>Hand screaming child back to parents</a:t>
            </a:r>
          </a:p>
          <a:p>
            <a:endParaRPr lang="en-GB" dirty="0" smtClean="0"/>
          </a:p>
          <a:p>
            <a:r>
              <a:rPr lang="en-GB" dirty="0" smtClean="0"/>
              <a:t>Ask the parents all of the things you would like have liked to demonstrate in the child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Enjoy!				Any Questions?</a:t>
            </a:r>
            <a:endParaRPr lang="en-GB" dirty="0"/>
          </a:p>
        </p:txBody>
      </p:sp>
      <p:pic>
        <p:nvPicPr>
          <p:cNvPr id="5" name="Picture Placeholder 4" descr="sf-baby-and-mom-playing-with-toy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563" b="1056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athenshomeorganizer.com/user_images/1283220446_playroom_befo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5"/>
            <a:ext cx="9144000" cy="6860571"/>
          </a:xfrm>
          <a:prstGeom prst="rect">
            <a:avLst/>
          </a:prstGeom>
          <a:noFill/>
        </p:spPr>
      </p:pic>
      <p:pic>
        <p:nvPicPr>
          <p:cNvPr id="13318" name="Picture 6" descr="http://www.amillionlives.net/wp-content/uploads/2011/06/Playroom-Decor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0"/>
            <a:ext cx="7392821" cy="5544616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6" name="Picture 4" descr="http://4.bp.blogspot.com/-noUINkrQrGM/TZw0vZYnoTI/AAAAAAAAACg/Xe0tanjbWgc/s1600/03042011210.jpg"/>
          <p:cNvPicPr>
            <a:picLocks noChangeAspect="1" noChangeArrowheads="1"/>
          </p:cNvPicPr>
          <p:nvPr/>
        </p:nvPicPr>
        <p:blipFill>
          <a:blip r:embed="rId4" cstate="print"/>
          <a:srcRect t="15867" r="16667"/>
          <a:stretch>
            <a:fillRect/>
          </a:stretch>
        </p:blipFill>
        <p:spPr bwMode="auto">
          <a:xfrm>
            <a:off x="3131840" y="0"/>
            <a:ext cx="6408712" cy="4854472"/>
          </a:xfrm>
          <a:prstGeom prst="rect">
            <a:avLst/>
          </a:prstGeom>
          <a:noFill/>
        </p:spPr>
      </p:pic>
      <p:pic>
        <p:nvPicPr>
          <p:cNvPr id="13314" name="Picture 2" descr="http://www.thephysiohub.com/images/bayleys3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1" y="3645024"/>
            <a:ext cx="5316905" cy="32129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31640" y="404664"/>
            <a:ext cx="68407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 to the fun bit!!</a:t>
            </a:r>
            <a:endParaRPr lang="en-GB" sz="6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main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Gross motor</a:t>
            </a:r>
          </a:p>
          <a:p>
            <a:endParaRPr lang="en-GB" dirty="0" smtClean="0"/>
          </a:p>
          <a:p>
            <a:r>
              <a:rPr lang="en-GB" dirty="0" smtClean="0"/>
              <a:t>Fine motor and vision</a:t>
            </a:r>
          </a:p>
          <a:p>
            <a:endParaRPr lang="en-GB" dirty="0" smtClean="0"/>
          </a:p>
          <a:p>
            <a:r>
              <a:rPr lang="en-GB" dirty="0" smtClean="0"/>
              <a:t>Hearing, Speech and Language</a:t>
            </a:r>
          </a:p>
          <a:p>
            <a:endParaRPr lang="en-GB" dirty="0" smtClean="0"/>
          </a:p>
          <a:p>
            <a:r>
              <a:rPr lang="en-GB" dirty="0" smtClean="0"/>
              <a:t>Social, Emotional and Behavioural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Average age of acquisition</a:t>
            </a:r>
          </a:p>
          <a:p>
            <a:pPr lvl="1"/>
            <a:r>
              <a:rPr lang="en-GB" dirty="0" smtClean="0"/>
              <a:t>Most children will be able to do this skill by this age</a:t>
            </a:r>
          </a:p>
          <a:p>
            <a:pPr lvl="1"/>
            <a:r>
              <a:rPr lang="en-GB" dirty="0" smtClean="0"/>
              <a:t>Used to estimate the child’s developmental age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C00000"/>
                </a:solidFill>
              </a:rPr>
              <a:t>Age of concern</a:t>
            </a:r>
          </a:p>
          <a:p>
            <a:pPr lvl="1"/>
            <a:r>
              <a:rPr lang="en-GB" dirty="0" smtClean="0"/>
              <a:t>The latest age a normally developing child would acquire this skill</a:t>
            </a:r>
          </a:p>
          <a:p>
            <a:pPr lvl="1"/>
            <a:r>
              <a:rPr lang="en-GB" dirty="0" smtClean="0"/>
              <a:t>Referral by GP for developmental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www.aafp.org/afp/1999/0601/afp19990601p3121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6964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dn.sheknows.com/articles/2013/01/cute-baby-craw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97568"/>
            <a:ext cx="4752528" cy="3160432"/>
          </a:xfrm>
          <a:prstGeom prst="rect">
            <a:avLst/>
          </a:prstGeom>
          <a:noFill/>
        </p:spPr>
      </p:pic>
      <p:pic>
        <p:nvPicPr>
          <p:cNvPr id="5124" name="Picture 4" descr="http://thumbs.dreamstime.com/z/babies-sitting-back-to-back-side-view-white-background-31837630.jpg"/>
          <p:cNvPicPr>
            <a:picLocks noChangeAspect="1" noChangeArrowheads="1"/>
          </p:cNvPicPr>
          <p:nvPr/>
        </p:nvPicPr>
        <p:blipFill>
          <a:blip r:embed="rId3" cstate="print"/>
          <a:srcRect l="7802" t="10903" r="11259" b="12024"/>
          <a:stretch>
            <a:fillRect/>
          </a:stretch>
        </p:blipFill>
        <p:spPr bwMode="auto">
          <a:xfrm>
            <a:off x="4499992" y="3602406"/>
            <a:ext cx="4644008" cy="3255593"/>
          </a:xfrm>
          <a:prstGeom prst="rect">
            <a:avLst/>
          </a:prstGeom>
          <a:noFill/>
        </p:spPr>
      </p:pic>
      <p:pic>
        <p:nvPicPr>
          <p:cNvPr id="5122" name="Picture 2" descr="http://images.meredith.com/parents/images/2010/03/ss_101545449.jpg"/>
          <p:cNvPicPr>
            <a:picLocks noChangeAspect="1" noChangeArrowheads="1"/>
          </p:cNvPicPr>
          <p:nvPr/>
        </p:nvPicPr>
        <p:blipFill>
          <a:blip r:embed="rId4" cstate="print"/>
          <a:srcRect b="8571"/>
          <a:stretch>
            <a:fillRect/>
          </a:stretch>
        </p:blipFill>
        <p:spPr bwMode="auto">
          <a:xfrm>
            <a:off x="4716016" y="0"/>
            <a:ext cx="2520280" cy="2304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/>
          <a:lstStyle/>
          <a:p>
            <a:r>
              <a:rPr lang="en-GB" dirty="0" smtClean="0"/>
              <a:t>Gross motor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Raises head - 6-8wks 	</a:t>
            </a:r>
          </a:p>
          <a:p>
            <a:pPr lvl="1" algn="r"/>
            <a:r>
              <a:rPr lang="en-GB" b="1" dirty="0" smtClean="0">
                <a:solidFill>
                  <a:srgbClr val="C00000"/>
                </a:solidFill>
              </a:rPr>
              <a:t>Head control 4m</a:t>
            </a:r>
          </a:p>
          <a:p>
            <a:r>
              <a:rPr lang="en-GB" dirty="0" smtClean="0"/>
              <a:t>Sits unsupported</a:t>
            </a:r>
          </a:p>
          <a:p>
            <a:pPr lvl="1"/>
            <a:r>
              <a:rPr lang="en-GB" dirty="0" smtClean="0"/>
              <a:t>(curved back) = 6m, (straight back) = 8m 	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Sits unsupported 9m</a:t>
            </a:r>
          </a:p>
          <a:p>
            <a:pPr lvl="1" algn="r"/>
            <a:endParaRPr lang="en-GB" b="1" dirty="0">
              <a:solidFill>
                <a:srgbClr val="C00000"/>
              </a:solidFill>
            </a:endParaRPr>
          </a:p>
          <a:p>
            <a:r>
              <a:rPr lang="en-GB" dirty="0" smtClean="0"/>
              <a:t>Crawls - 8-9m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Gross motor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Cruises - 10m</a:t>
            </a:r>
            <a:r>
              <a:rPr lang="en-GB" b="1" dirty="0" smtClean="0">
                <a:solidFill>
                  <a:srgbClr val="FF0000"/>
                </a:solidFill>
              </a:rPr>
              <a:t> 			</a:t>
            </a:r>
          </a:p>
          <a:p>
            <a:pPr lvl="1" algn="r"/>
            <a:r>
              <a:rPr lang="en-GB" b="1" dirty="0" smtClean="0">
                <a:solidFill>
                  <a:srgbClr val="C00000"/>
                </a:solidFill>
              </a:rPr>
              <a:t>Stands 12 m</a:t>
            </a:r>
          </a:p>
          <a:p>
            <a:pPr lvl="1" algn="r"/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Walks Unsteadily-12m, Steadily-15m 	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Walking 18m</a:t>
            </a:r>
          </a:p>
          <a:p>
            <a:pPr lvl="1" algn="r"/>
            <a:endParaRPr lang="en-GB" dirty="0" smtClean="0"/>
          </a:p>
          <a:p>
            <a:r>
              <a:rPr lang="en-GB" dirty="0" smtClean="0"/>
              <a:t>Throws/Kicks ball - 18m-2yrs</a:t>
            </a:r>
          </a:p>
          <a:p>
            <a:endParaRPr lang="en-GB" dirty="0" smtClean="0"/>
          </a:p>
          <a:p>
            <a:r>
              <a:rPr lang="en-GB" dirty="0" smtClean="0"/>
              <a:t>Jumps – 3yrs</a:t>
            </a:r>
            <a:endParaRPr lang="en-GB" dirty="0"/>
          </a:p>
        </p:txBody>
      </p:sp>
      <p:sp>
        <p:nvSpPr>
          <p:cNvPr id="32770" name="AutoShape 2" descr="https://www.tesco-baby.com/content/uploads/2013/10/AM_b_When_will_baby_walk_or_cruise-copyRESIZED-e1380903698693-520x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https://www.tesco-baby.com/content/uploads/2013/10/AM_b_When_will_baby_walk_or_cruise-copyRESIZED-e1380903698693-520x2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cruising.jpg"/>
          <p:cNvPicPr>
            <a:picLocks noChangeAspect="1"/>
          </p:cNvPicPr>
          <p:nvPr/>
        </p:nvPicPr>
        <p:blipFill>
          <a:blip r:embed="rId2" cstate="print">
            <a:lum bright="30000" contrast="-10000"/>
          </a:blip>
          <a:stretch>
            <a:fillRect/>
          </a:stretch>
        </p:blipFill>
        <p:spPr>
          <a:xfrm>
            <a:off x="4427984" y="-387424"/>
            <a:ext cx="4520952" cy="2538688"/>
          </a:xfrm>
          <a:prstGeom prst="rect">
            <a:avLst/>
          </a:prstGeom>
        </p:spPr>
      </p:pic>
      <p:pic>
        <p:nvPicPr>
          <p:cNvPr id="32774" name="Picture 6" descr="http://i.dailymail.co.uk/i/pix/2013/04/05/article-0-002A463800000258-718_306x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2428462" cy="3356992"/>
          </a:xfrm>
          <a:prstGeom prst="rect">
            <a:avLst/>
          </a:prstGeom>
          <a:noFill/>
        </p:spPr>
      </p:pic>
      <p:pic>
        <p:nvPicPr>
          <p:cNvPr id="32776" name="Picture 8" descr="http://www.craftyshopper.com/wp-content/uploads/2012/09/baby-walking-shoes.jpg"/>
          <p:cNvPicPr>
            <a:picLocks noChangeAspect="1" noChangeArrowheads="1"/>
          </p:cNvPicPr>
          <p:nvPr/>
        </p:nvPicPr>
        <p:blipFill>
          <a:blip r:embed="rId4" cstate="print"/>
          <a:srcRect l="13357" t="14383" r="23739"/>
          <a:stretch>
            <a:fillRect/>
          </a:stretch>
        </p:blipFill>
        <p:spPr bwMode="auto">
          <a:xfrm>
            <a:off x="7668344" y="3212976"/>
            <a:ext cx="180020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owwemontessori.typepad.com/.a/6a0147e1d4f40f970b015391277acb970b-pi"/>
          <p:cNvPicPr>
            <a:picLocks noChangeAspect="1" noChangeArrowheads="1"/>
          </p:cNvPicPr>
          <p:nvPr/>
        </p:nvPicPr>
        <p:blipFill>
          <a:blip r:embed="rId2" cstate="print"/>
          <a:srcRect l="31294" t="27396" r="5285" b="15018"/>
          <a:stretch>
            <a:fillRect/>
          </a:stretch>
        </p:blipFill>
        <p:spPr bwMode="auto">
          <a:xfrm>
            <a:off x="3275856" y="3861048"/>
            <a:ext cx="2592288" cy="1570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motor and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Follows moving object - 6wks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Fixing and following 3m</a:t>
            </a:r>
          </a:p>
          <a:p>
            <a:endParaRPr lang="en-GB" dirty="0" smtClean="0"/>
          </a:p>
          <a:p>
            <a:r>
              <a:rPr lang="en-GB" dirty="0" err="1" smtClean="0"/>
              <a:t>Palmar</a:t>
            </a:r>
            <a:r>
              <a:rPr lang="en-GB" dirty="0" smtClean="0"/>
              <a:t> grasp - 4-6m</a:t>
            </a:r>
          </a:p>
          <a:p>
            <a:endParaRPr lang="en-GB" dirty="0" smtClean="0"/>
          </a:p>
          <a:p>
            <a:r>
              <a:rPr lang="en-GB" dirty="0" smtClean="0"/>
              <a:t>Hand transfer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7m</a:t>
            </a:r>
          </a:p>
          <a:p>
            <a:pPr lvl="1" algn="r"/>
            <a:r>
              <a:rPr lang="en-GB" b="1" dirty="0" smtClean="0">
                <a:solidFill>
                  <a:srgbClr val="C00000"/>
                </a:solidFill>
              </a:rPr>
              <a:t>Hand transfer 9m</a:t>
            </a:r>
          </a:p>
          <a:p>
            <a:endParaRPr lang="en-GB" dirty="0" smtClean="0"/>
          </a:p>
          <a:p>
            <a:r>
              <a:rPr lang="en-GB" dirty="0" smtClean="0"/>
              <a:t>Pincer grip – 10m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Pincer grip 12m</a:t>
            </a:r>
          </a:p>
        </p:txBody>
      </p:sp>
      <p:sp>
        <p:nvSpPr>
          <p:cNvPr id="4098" name="AutoShape 2" descr="https://www.scripps.org/encyclopedia/graphics/images/en/172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fix and follw.jpg"/>
          <p:cNvPicPr>
            <a:picLocks noChangeAspect="1"/>
          </p:cNvPicPr>
          <p:nvPr/>
        </p:nvPicPr>
        <p:blipFill>
          <a:blip r:embed="rId3" cstate="print"/>
          <a:srcRect t="25987" r="16841"/>
          <a:stretch>
            <a:fillRect/>
          </a:stretch>
        </p:blipFill>
        <p:spPr>
          <a:xfrm>
            <a:off x="5975648" y="1196752"/>
            <a:ext cx="3168352" cy="2255912"/>
          </a:xfrm>
          <a:prstGeom prst="rect">
            <a:avLst/>
          </a:prstGeom>
        </p:spPr>
      </p:pic>
      <p:pic>
        <p:nvPicPr>
          <p:cNvPr id="4102" name="Picture 6" descr="http://goldenreflectionsblog.com/wp-content/uploads/2010/09/Pincer-Gra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13176"/>
            <a:ext cx="2455615" cy="20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motor and vision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932040" cy="5301208"/>
          </a:xfrm>
        </p:spPr>
        <p:txBody>
          <a:bodyPr>
            <a:normAutofit fontScale="77500" lnSpcReduction="20000"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Drawing Skills</a:t>
            </a:r>
          </a:p>
          <a:p>
            <a:pPr lvl="1"/>
            <a:r>
              <a:rPr lang="en-GB" sz="3300" dirty="0" smtClean="0"/>
              <a:t>Makes marks with crayon	    16-18m</a:t>
            </a:r>
          </a:p>
          <a:p>
            <a:pPr lvl="1"/>
            <a:endParaRPr lang="en-GB" sz="3300" dirty="0" smtClean="0"/>
          </a:p>
          <a:p>
            <a:pPr lvl="1"/>
            <a:r>
              <a:rPr lang="en-GB" sz="3300" dirty="0" smtClean="0"/>
              <a:t>Line 2yrs</a:t>
            </a:r>
          </a:p>
          <a:p>
            <a:pPr lvl="1" algn="r"/>
            <a:r>
              <a:rPr lang="en-GB" sz="3300" dirty="0" smtClean="0"/>
              <a:t>Circle</a:t>
            </a:r>
          </a:p>
          <a:p>
            <a:pPr lvl="1" algn="r"/>
            <a:r>
              <a:rPr lang="en-GB" sz="3300" dirty="0" smtClean="0"/>
              <a:t>3yrs</a:t>
            </a:r>
          </a:p>
          <a:p>
            <a:pPr lvl="1"/>
            <a:r>
              <a:rPr lang="en-GB" sz="3300" dirty="0" smtClean="0"/>
              <a:t>Cross</a:t>
            </a:r>
          </a:p>
          <a:p>
            <a:pPr lvl="1"/>
            <a:r>
              <a:rPr lang="en-GB" sz="3300" dirty="0" smtClean="0"/>
              <a:t>3 ½ yrs</a:t>
            </a:r>
          </a:p>
          <a:p>
            <a:pPr lvl="1" algn="r"/>
            <a:r>
              <a:rPr lang="en-GB" sz="3300" dirty="0" smtClean="0"/>
              <a:t>Square</a:t>
            </a:r>
          </a:p>
          <a:p>
            <a:pPr lvl="1" algn="r"/>
            <a:r>
              <a:rPr lang="en-GB" sz="3300" dirty="0" smtClean="0"/>
              <a:t>4yrs</a:t>
            </a:r>
          </a:p>
          <a:p>
            <a:pPr lvl="1"/>
            <a:r>
              <a:rPr lang="en-GB" sz="3300" dirty="0" smtClean="0"/>
              <a:t>Triangle</a:t>
            </a:r>
          </a:p>
          <a:p>
            <a:pPr lvl="1"/>
            <a:r>
              <a:rPr lang="en-GB" sz="3300" dirty="0" smtClean="0"/>
              <a:t>5yrs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4008" y="1589566"/>
            <a:ext cx="3886200" cy="526843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Building Skills</a:t>
            </a:r>
          </a:p>
          <a:p>
            <a:pPr lvl="1" algn="r"/>
            <a:r>
              <a:rPr lang="en-GB" sz="3300" dirty="0" smtClean="0"/>
              <a:t>Tower of 3	</a:t>
            </a:r>
          </a:p>
          <a:p>
            <a:pPr lvl="1" algn="r"/>
            <a:r>
              <a:rPr lang="en-GB" sz="3300" dirty="0" smtClean="0"/>
              <a:t>18m	</a:t>
            </a:r>
          </a:p>
          <a:p>
            <a:pPr lvl="1" algn="r"/>
            <a:endParaRPr lang="en-GB" sz="3500" dirty="0" smtClean="0"/>
          </a:p>
          <a:p>
            <a:pPr lvl="1" algn="r"/>
            <a:r>
              <a:rPr lang="en-GB" sz="3500" dirty="0" smtClean="0"/>
              <a:t>Tower of 6</a:t>
            </a:r>
          </a:p>
          <a:p>
            <a:pPr lvl="1" algn="r"/>
            <a:r>
              <a:rPr lang="en-GB" sz="3500" dirty="0" smtClean="0"/>
              <a:t>2yrs</a:t>
            </a:r>
          </a:p>
          <a:p>
            <a:pPr lvl="1" algn="r"/>
            <a:endParaRPr lang="en-GB" sz="3500" dirty="0" smtClean="0"/>
          </a:p>
          <a:p>
            <a:pPr lvl="1" algn="r"/>
            <a:r>
              <a:rPr lang="en-GB" sz="3500" dirty="0" smtClean="0"/>
              <a:t>Bridge</a:t>
            </a:r>
          </a:p>
          <a:p>
            <a:pPr lvl="1" algn="r"/>
            <a:r>
              <a:rPr lang="en-GB" sz="3500" dirty="0" smtClean="0"/>
              <a:t>3yrs</a:t>
            </a:r>
          </a:p>
          <a:p>
            <a:pPr lvl="1" algn="r"/>
            <a:endParaRPr lang="en-GB" sz="3500" dirty="0" smtClean="0"/>
          </a:p>
          <a:p>
            <a:pPr lvl="1" algn="r"/>
            <a:r>
              <a:rPr lang="en-GB" sz="3500" dirty="0" smtClean="0"/>
              <a:t>Stairs  		       </a:t>
            </a:r>
          </a:p>
          <a:p>
            <a:pPr lvl="1" algn="r"/>
            <a:r>
              <a:rPr lang="en-GB" sz="3500" dirty="0" smtClean="0"/>
              <a:t>4yrs		</a:t>
            </a:r>
          </a:p>
          <a:p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24128" y="2060848"/>
            <a:ext cx="288032" cy="864096"/>
            <a:chOff x="6660232" y="2060848"/>
            <a:chExt cx="288032" cy="864096"/>
          </a:xfrm>
        </p:grpSpPr>
        <p:sp>
          <p:nvSpPr>
            <p:cNvPr id="8" name="Rectangle 7"/>
            <p:cNvSpPr/>
            <p:nvPr/>
          </p:nvSpPr>
          <p:spPr>
            <a:xfrm>
              <a:off x="6660232" y="2060848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0232" y="2348880"/>
              <a:ext cx="288032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0232" y="2636912"/>
              <a:ext cx="288032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04448" y="2204864"/>
            <a:ext cx="288032" cy="1728192"/>
            <a:chOff x="5940152" y="2276872"/>
            <a:chExt cx="288032" cy="1728192"/>
          </a:xfrm>
        </p:grpSpPr>
        <p:sp>
          <p:nvSpPr>
            <p:cNvPr id="11" name="Rectangle 10"/>
            <p:cNvSpPr/>
            <p:nvPr/>
          </p:nvSpPr>
          <p:spPr>
            <a:xfrm>
              <a:off x="5940152" y="2564904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0152" y="2852936"/>
              <a:ext cx="288032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0152" y="3140968"/>
              <a:ext cx="288032" cy="2880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0152" y="3429000"/>
              <a:ext cx="288032" cy="28803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0152" y="3717032"/>
              <a:ext cx="288032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0152" y="2276872"/>
              <a:ext cx="288032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16216" y="4509120"/>
            <a:ext cx="720080" cy="576064"/>
            <a:chOff x="5796136" y="4437112"/>
            <a:chExt cx="720080" cy="576064"/>
          </a:xfrm>
        </p:grpSpPr>
        <p:sp>
          <p:nvSpPr>
            <p:cNvPr id="18" name="Rectangle 17"/>
            <p:cNvSpPr/>
            <p:nvPr/>
          </p:nvSpPr>
          <p:spPr>
            <a:xfrm>
              <a:off x="5796136" y="4725144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2160" y="4437112"/>
              <a:ext cx="288032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8184" y="4725144"/>
              <a:ext cx="288032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80312" y="5517232"/>
            <a:ext cx="864096" cy="864096"/>
            <a:chOff x="5436096" y="5517232"/>
            <a:chExt cx="864096" cy="864096"/>
          </a:xfrm>
        </p:grpSpPr>
        <p:sp>
          <p:nvSpPr>
            <p:cNvPr id="21" name="Rectangle 20"/>
            <p:cNvSpPr/>
            <p:nvPr/>
          </p:nvSpPr>
          <p:spPr>
            <a:xfrm>
              <a:off x="5436096" y="6093296"/>
              <a:ext cx="288032" cy="28803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6093296"/>
              <a:ext cx="288032" cy="28803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24128" y="5805264"/>
              <a:ext cx="288032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2160" y="6093296"/>
              <a:ext cx="288032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2160" y="5805264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2160" y="5517232"/>
              <a:ext cx="288032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Arc 26"/>
          <p:cNvSpPr/>
          <p:nvPr/>
        </p:nvSpPr>
        <p:spPr>
          <a:xfrm>
            <a:off x="2123728" y="2420888"/>
            <a:ext cx="504056" cy="864096"/>
          </a:xfrm>
          <a:prstGeom prst="arc">
            <a:avLst>
              <a:gd name="adj1" fmla="val 16200000"/>
              <a:gd name="adj2" fmla="val 27618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2830286" y="2307771"/>
            <a:ext cx="829732" cy="742648"/>
          </a:xfrm>
          <a:custGeom>
            <a:avLst/>
            <a:gdLst>
              <a:gd name="connsiteX0" fmla="*/ 0 w 829732"/>
              <a:gd name="connsiteY0" fmla="*/ 116115 h 742648"/>
              <a:gd name="connsiteX1" fmla="*/ 696685 w 829732"/>
              <a:gd name="connsiteY1" fmla="*/ 740229 h 742648"/>
              <a:gd name="connsiteX2" fmla="*/ 798285 w 829732"/>
              <a:gd name="connsiteY2" fmla="*/ 101600 h 742648"/>
              <a:gd name="connsiteX3" fmla="*/ 638628 w 829732"/>
              <a:gd name="connsiteY3" fmla="*/ 217715 h 742648"/>
              <a:gd name="connsiteX4" fmla="*/ 508000 w 829732"/>
              <a:gd name="connsiteY4" fmla="*/ 116115 h 742648"/>
              <a:gd name="connsiteX5" fmla="*/ 566057 w 829732"/>
              <a:gd name="connsiteY5" fmla="*/ 0 h 74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32" h="742648">
                <a:moveTo>
                  <a:pt x="0" y="116115"/>
                </a:moveTo>
                <a:cubicBezTo>
                  <a:pt x="281819" y="429381"/>
                  <a:pt x="563638" y="742648"/>
                  <a:pt x="696685" y="740229"/>
                </a:cubicBezTo>
                <a:cubicBezTo>
                  <a:pt x="829732" y="737810"/>
                  <a:pt x="807961" y="188686"/>
                  <a:pt x="798285" y="101600"/>
                </a:cubicBezTo>
                <a:cubicBezTo>
                  <a:pt x="788609" y="14514"/>
                  <a:pt x="687009" y="215296"/>
                  <a:pt x="638628" y="217715"/>
                </a:cubicBezTo>
                <a:cubicBezTo>
                  <a:pt x="590247" y="220134"/>
                  <a:pt x="520095" y="152401"/>
                  <a:pt x="508000" y="116115"/>
                </a:cubicBezTo>
                <a:cubicBezTo>
                  <a:pt x="495905" y="79829"/>
                  <a:pt x="530981" y="39914"/>
                  <a:pt x="566057" y="0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8049796">
            <a:off x="4105517" y="2220184"/>
            <a:ext cx="362844" cy="757180"/>
          </a:xfrm>
          <a:prstGeom prst="arc">
            <a:avLst>
              <a:gd name="adj1" fmla="val 16279051"/>
              <a:gd name="adj2" fmla="val 4455789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755576" y="3573016"/>
            <a:ext cx="1152128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419872" y="3140968"/>
            <a:ext cx="1728192" cy="144016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ross 32"/>
          <p:cNvSpPr/>
          <p:nvPr/>
        </p:nvSpPr>
        <p:spPr>
          <a:xfrm>
            <a:off x="1907704" y="4365104"/>
            <a:ext cx="1008112" cy="1008112"/>
          </a:xfrm>
          <a:prstGeom prst="plus">
            <a:avLst>
              <a:gd name="adj" fmla="val 50000"/>
            </a:avLst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/>
          <p:cNvSpPr/>
          <p:nvPr/>
        </p:nvSpPr>
        <p:spPr>
          <a:xfrm>
            <a:off x="1763688" y="5661248"/>
            <a:ext cx="1224136" cy="936104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707904" y="5877272"/>
            <a:ext cx="1224136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859</TotalTime>
  <Words>399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 Cen MT</vt:lpstr>
      <vt:lpstr>Wingdings</vt:lpstr>
      <vt:lpstr>Wingdings 2</vt:lpstr>
      <vt:lpstr>Median</vt:lpstr>
      <vt:lpstr>Developmental assessment</vt:lpstr>
      <vt:lpstr>PowerPoint Presentation</vt:lpstr>
      <vt:lpstr>Four main areas</vt:lpstr>
      <vt:lpstr>Two measures</vt:lpstr>
      <vt:lpstr>PowerPoint Presentation</vt:lpstr>
      <vt:lpstr>Gross motor</vt:lpstr>
      <vt:lpstr>Gross motor</vt:lpstr>
      <vt:lpstr>Fine motor and vision</vt:lpstr>
      <vt:lpstr>Fine motor and vision</vt:lpstr>
      <vt:lpstr>Hearing, Speech and language</vt:lpstr>
      <vt:lpstr>Hearing, Speech and language</vt:lpstr>
      <vt:lpstr>Social, Emotional and Behavioural</vt:lpstr>
      <vt:lpstr>Social, Emotional and Behavioural</vt:lpstr>
      <vt:lpstr>Preparation Advice</vt:lpstr>
      <vt:lpstr>Now go and play!!!</vt:lpstr>
      <vt:lpstr>Now go and play!!!</vt:lpstr>
      <vt:lpstr>If it all goes wrong....</vt:lpstr>
      <vt:lpstr>If it all goes wrong....</vt:lpstr>
      <vt:lpstr>Enjoy!    Any Questions?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assessment</dc:title>
  <dc:creator>Kat</dc:creator>
  <cp:lastModifiedBy>Katie Hocking</cp:lastModifiedBy>
  <cp:revision>21</cp:revision>
  <dcterms:created xsi:type="dcterms:W3CDTF">2015-04-30T20:26:50Z</dcterms:created>
  <dcterms:modified xsi:type="dcterms:W3CDTF">2015-05-03T22:34:56Z</dcterms:modified>
</cp:coreProperties>
</file>