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2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1" r:id="rId3"/>
    <p:sldId id="262" r:id="rId4"/>
    <p:sldId id="263" r:id="rId5"/>
    <p:sldId id="264" r:id="rId6"/>
    <p:sldId id="265" r:id="rId7"/>
    <p:sldId id="269" r:id="rId8"/>
    <p:sldId id="271" r:id="rId9"/>
    <p:sldId id="272" r:id="rId10"/>
    <p:sldId id="275" r:id="rId11"/>
    <p:sldId id="276" r:id="rId12"/>
    <p:sldId id="277" r:id="rId13"/>
    <p:sldId id="284" r:id="rId14"/>
    <p:sldId id="270" r:id="rId15"/>
    <p:sldId id="266" r:id="rId16"/>
    <p:sldId id="273" r:id="rId17"/>
    <p:sldId id="285" r:id="rId18"/>
    <p:sldId id="274" r:id="rId19"/>
    <p:sldId id="278" r:id="rId20"/>
    <p:sldId id="279" r:id="rId21"/>
    <p:sldId id="280" r:id="rId22"/>
    <p:sldId id="281" r:id="rId23"/>
    <p:sldId id="282" r:id="rId24"/>
    <p:sldId id="267" r:id="rId25"/>
    <p:sldId id="268" r:id="rId26"/>
    <p:sldId id="283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8133D-3581-4D33-AEAA-26F3CF7B53A3}" type="datetimeFigureOut">
              <a:rPr lang="en-GB" smtClean="0"/>
              <a:t>02/05/2015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47DEF-02F4-4D46-AE1D-16088F3E04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527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DBF2F-315B-4CED-8E22-8773F2DA2EC9}" type="datetimeFigureOut">
              <a:rPr lang="en-GB" smtClean="0"/>
              <a:t>02/05/2015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90877-2EDC-4C1C-A59F-764E6B32DF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914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90877-2EDC-4C1C-A59F-764E6B32DFC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252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90877-2EDC-4C1C-A59F-764E6B32DFC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015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90877-2EDC-4C1C-A59F-764E6B32DFC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010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Symptoms</a:t>
            </a:r>
            <a:r>
              <a:rPr lang="en-GB" baseline="0" dirty="0" smtClean="0"/>
              <a:t> of heart failure – breathlessness, failure to thrive,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90877-2EDC-4C1C-A59F-764E6B32DFC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707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90877-2EDC-4C1C-A59F-764E6B32DFC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431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90877-2EDC-4C1C-A59F-764E6B32DFC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756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90877-2EDC-4C1C-A59F-764E6B32DFC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1206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90877-2EDC-4C1C-A59F-764E6B32DFC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8349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90877-2EDC-4C1C-A59F-764E6B32DFC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0864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90877-2EDC-4C1C-A59F-764E6B32DFC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9894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90877-2EDC-4C1C-A59F-764E6B32DFC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644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90877-2EDC-4C1C-A59F-764E6B32DFC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0607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90877-2EDC-4C1C-A59F-764E6B32DFC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2099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90877-2EDC-4C1C-A59F-764E6B32DFC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246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90877-2EDC-4C1C-A59F-764E6B32DFC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1885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90877-2EDC-4C1C-A59F-764E6B32DFC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5735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90877-2EDC-4C1C-A59F-764E6B32DFC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5738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90877-2EDC-4C1C-A59F-764E6B32DFC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4346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90877-2EDC-4C1C-A59F-764E6B32DFC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387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90877-2EDC-4C1C-A59F-764E6B32DFC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07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90877-2EDC-4C1C-A59F-764E6B32DFC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310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90877-2EDC-4C1C-A59F-764E6B32DFC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903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90877-2EDC-4C1C-A59F-764E6B32DFC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567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90877-2EDC-4C1C-A59F-764E6B32DFC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451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90877-2EDC-4C1C-A59F-764E6B32DFC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234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90877-2EDC-4C1C-A59F-764E6B32DFC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767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 cap="none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8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05741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35486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34870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63402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35773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49608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5/2/2015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907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5/2/2015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71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>
            <a:lvl1pPr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  <a:lvl5pPr>
              <a:defRPr cap="none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5/2/2015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729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911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5/2/2015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37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5/2/2015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279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5/2/2015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77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5/2/2015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685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5/2/2015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330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763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5/2/2015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761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none" baseline="0">
          <a:solidFill>
            <a:schemeClr val="tx1">
              <a:lumMod val="65000"/>
              <a:lumOff val="35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none" baseline="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none" baseline="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none" baseline="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none" baseline="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none" baseline="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5162" y="928836"/>
            <a:ext cx="9427334" cy="2509213"/>
          </a:xfrm>
        </p:spPr>
        <p:txBody>
          <a:bodyPr>
            <a:normAutofit/>
          </a:bodyPr>
          <a:lstStyle/>
          <a:p>
            <a:r>
              <a:rPr lang="en-GB" b="1" cap="non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Paediatrics Revision Session</a:t>
            </a:r>
            <a:r>
              <a:rPr lang="en-GB" cap="non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cap="non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4000" cap="non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Cardiology</a:t>
            </a:r>
            <a:endParaRPr lang="en-GB" cap="non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402741"/>
            <a:ext cx="8689976" cy="1371599"/>
          </a:xfrm>
        </p:spPr>
        <p:txBody>
          <a:bodyPr>
            <a:noAutofit/>
          </a:bodyPr>
          <a:lstStyle/>
          <a:p>
            <a:r>
              <a:rPr lang="en-GB" sz="1400" cap="non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Ellie Duckworth</a:t>
            </a:r>
          </a:p>
          <a:p>
            <a:r>
              <a:rPr lang="en-GB" sz="1400" cap="non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Stage 3 student, University of Cambridge School of Clinical Medicine</a:t>
            </a:r>
          </a:p>
          <a:p>
            <a:r>
              <a:rPr lang="en-GB" sz="1400" cap="non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</a:t>
            </a:r>
            <a:r>
              <a:rPr lang="en-GB" sz="1400" cap="none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GB" sz="1400" cap="non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April 2015</a:t>
            </a:r>
            <a:endParaRPr lang="en-GB" sz="1400" cap="non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122" name="Picture 2" descr="https://scontent-lhr.xx.fbcdn.net/hphotos-xap1/v/t1.0-9/10320574_10152406575872276_7260617986781962028_n.jpg?oh=ba1ee7e49a1fa25c63e113124dd730ab&amp;oe=55DBD7C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6"/>
          <a:stretch/>
        </p:blipFill>
        <p:spPr bwMode="auto">
          <a:xfrm>
            <a:off x="0" y="5643209"/>
            <a:ext cx="2906973" cy="121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57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459685" y="2214694"/>
            <a:ext cx="10363826" cy="3424107"/>
          </a:xfrm>
        </p:spPr>
        <p:txBody>
          <a:bodyPr>
            <a:normAutofit/>
          </a:bodyPr>
          <a:lstStyle/>
          <a:p>
            <a:r>
              <a:rPr lang="en-GB" sz="2400" dirty="0" smtClean="0"/>
              <a:t>6 week old baby with a murmur picked up on a routine 6 week baby check</a:t>
            </a:r>
          </a:p>
          <a:p>
            <a:r>
              <a:rPr lang="en-GB" sz="2400" dirty="0" smtClean="0"/>
              <a:t>Otherwise well.</a:t>
            </a:r>
          </a:p>
          <a:p>
            <a:r>
              <a:rPr lang="en-GB" sz="2400" dirty="0" smtClean="0"/>
              <a:t>Examination</a:t>
            </a:r>
          </a:p>
          <a:p>
            <a:pPr lvl="1"/>
            <a:r>
              <a:rPr lang="en-GB" sz="2000" dirty="0" smtClean="0"/>
              <a:t>Collapsing pulse</a:t>
            </a:r>
          </a:p>
          <a:p>
            <a:pPr lvl="1"/>
            <a:r>
              <a:rPr lang="en-GB" sz="2000" dirty="0" smtClean="0"/>
              <a:t>Continuous ‘machinery’ murmur below left clavicle</a:t>
            </a:r>
          </a:p>
        </p:txBody>
      </p:sp>
    </p:spTree>
    <p:extLst>
      <p:ext uri="{BB962C8B-B14F-4D97-AF65-F5344CB8AC3E}">
        <p14:creationId xmlns:p14="http://schemas.microsoft.com/office/powerpoint/2010/main" val="426381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8" y="290971"/>
            <a:ext cx="10364451" cy="1596177"/>
          </a:xfrm>
        </p:spPr>
        <p:txBody>
          <a:bodyPr/>
          <a:lstStyle/>
          <a:p>
            <a:r>
              <a:rPr lang="en-GB" dirty="0" smtClean="0"/>
              <a:t>Patent Ductus Arteriosus (PDA)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683050" y="2214694"/>
            <a:ext cx="4594549" cy="3576505"/>
          </a:xfrm>
        </p:spPr>
        <p:txBody>
          <a:bodyPr/>
          <a:lstStyle/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most common congenital heart disease (12%)</a:t>
            </a:r>
          </a:p>
          <a:p>
            <a:r>
              <a:rPr lang="en-GB" dirty="0" smtClean="0"/>
              <a:t>Definition: ductus arteriosus has failed to close by 1 month after EDD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832" y="1641570"/>
            <a:ext cx="4653887" cy="46538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3832" y="6295457"/>
            <a:ext cx="2065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www.stanfordchildrens.org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415308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835311" y="2214694"/>
            <a:ext cx="8521378" cy="3940446"/>
          </a:xfrm>
        </p:spPr>
        <p:txBody>
          <a:bodyPr>
            <a:normAutofit/>
          </a:bodyPr>
          <a:lstStyle/>
          <a:p>
            <a:r>
              <a:rPr lang="en-GB" sz="2400" dirty="0" smtClean="0"/>
              <a:t>History</a:t>
            </a:r>
          </a:p>
          <a:p>
            <a:pPr lvl="1"/>
            <a:r>
              <a:rPr lang="en-GB" sz="2000" dirty="0" smtClean="0"/>
              <a:t>Usually asymptomatic</a:t>
            </a:r>
          </a:p>
          <a:p>
            <a:pPr lvl="1"/>
            <a:r>
              <a:rPr lang="en-GB" sz="2000" dirty="0" smtClean="0"/>
              <a:t>A large duct may cause symptoms of heart failure</a:t>
            </a:r>
          </a:p>
          <a:p>
            <a:r>
              <a:rPr lang="en-GB" sz="2400" dirty="0" smtClean="0"/>
              <a:t>Examination</a:t>
            </a:r>
          </a:p>
          <a:p>
            <a:pPr lvl="1"/>
            <a:r>
              <a:rPr lang="en-GB" sz="2000" dirty="0" smtClean="0"/>
              <a:t>Collapsing pulse</a:t>
            </a:r>
          </a:p>
          <a:p>
            <a:pPr lvl="1"/>
            <a:r>
              <a:rPr lang="en-GB" sz="2000" dirty="0" smtClean="0"/>
              <a:t>Continuous ‘machinery’ murmur below the left clavicle</a:t>
            </a:r>
          </a:p>
          <a:p>
            <a:pPr lvl="1"/>
            <a:r>
              <a:rPr lang="en-GB" sz="2000" dirty="0"/>
              <a:t>Displaced </a:t>
            </a:r>
            <a:r>
              <a:rPr lang="en-GB" sz="2000" dirty="0" smtClean="0"/>
              <a:t>apex</a:t>
            </a:r>
            <a:endParaRPr lang="en-GB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Patent Ductus Arteriosus (PDA)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532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Patent Ductus Arteriosus</a:t>
            </a:r>
            <a:endParaRPr lang="en-GB"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sz="quarter" idx="13"/>
          </p:nvPr>
        </p:nvSpPr>
        <p:spPr>
          <a:xfrm>
            <a:off x="1132139" y="2060812"/>
            <a:ext cx="10363825" cy="3812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Investigations</a:t>
            </a:r>
          </a:p>
          <a:p>
            <a:pPr lvl="1"/>
            <a:r>
              <a:rPr lang="en-GB" sz="2000" dirty="0"/>
              <a:t>CXR &amp; ECG usually normal</a:t>
            </a:r>
          </a:p>
          <a:p>
            <a:pPr lvl="1"/>
            <a:r>
              <a:rPr lang="en-GB" sz="2000" dirty="0"/>
              <a:t>Echo shows size of duct</a:t>
            </a:r>
          </a:p>
          <a:p>
            <a:r>
              <a:rPr lang="en-GB" sz="2400" dirty="0"/>
              <a:t>Management</a:t>
            </a:r>
          </a:p>
          <a:p>
            <a:pPr lvl="1"/>
            <a:r>
              <a:rPr lang="en-GB" sz="2000" dirty="0"/>
              <a:t>Treatment at 1 year old</a:t>
            </a:r>
          </a:p>
          <a:p>
            <a:pPr lvl="1"/>
            <a:r>
              <a:rPr lang="en-GB" sz="2000" dirty="0"/>
              <a:t>Cardiac catheter with coil or occlusion device</a:t>
            </a:r>
          </a:p>
          <a:p>
            <a:pPr lvl="1"/>
            <a:r>
              <a:rPr lang="en-GB" sz="2000" dirty="0"/>
              <a:t>Surgical ligation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60"/>
          <a:stretch/>
        </p:blipFill>
        <p:spPr bwMode="auto">
          <a:xfrm>
            <a:off x="6741687" y="2214694"/>
            <a:ext cx="4299352" cy="294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94995" y="5156331"/>
            <a:ext cx="10646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Neo Reviews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263046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828174" y="1951630"/>
            <a:ext cx="9663241" cy="3687171"/>
          </a:xfrm>
        </p:spPr>
        <p:txBody>
          <a:bodyPr>
            <a:normAutofit/>
          </a:bodyPr>
          <a:lstStyle/>
          <a:p>
            <a:r>
              <a:rPr lang="en-GB" sz="2400" dirty="0" smtClean="0"/>
              <a:t>A 3 year old girl presents to the GP with recurrent chest infections.</a:t>
            </a:r>
          </a:p>
          <a:p>
            <a:r>
              <a:rPr lang="en-GB" sz="2400" dirty="0" smtClean="0"/>
              <a:t>History:</a:t>
            </a:r>
          </a:p>
          <a:p>
            <a:pPr lvl="1"/>
            <a:r>
              <a:rPr lang="en-GB" sz="2000" dirty="0" smtClean="0"/>
              <a:t>Recurrent chest infections &amp; wheeze</a:t>
            </a:r>
          </a:p>
          <a:p>
            <a:pPr lvl="1"/>
            <a:r>
              <a:rPr lang="en-GB" sz="2000" dirty="0" smtClean="0"/>
              <a:t>Otherwise well</a:t>
            </a:r>
          </a:p>
          <a:p>
            <a:r>
              <a:rPr lang="en-GB" sz="2400" dirty="0" smtClean="0"/>
              <a:t>Examination:</a:t>
            </a:r>
          </a:p>
          <a:p>
            <a:pPr lvl="1"/>
            <a:r>
              <a:rPr lang="en-GB" sz="2000" dirty="0" smtClean="0"/>
              <a:t>Ejection systolic murmur in the pulmonary area</a:t>
            </a:r>
          </a:p>
          <a:p>
            <a:pPr lvl="1"/>
            <a:r>
              <a:rPr lang="en-GB" sz="2000" dirty="0" smtClean="0"/>
              <a:t>Fixed and widely split 2</a:t>
            </a:r>
            <a:r>
              <a:rPr lang="en-GB" sz="2000" baseline="30000" dirty="0" smtClean="0"/>
              <a:t>nd</a:t>
            </a:r>
            <a:r>
              <a:rPr lang="en-GB" sz="2000" dirty="0" smtClean="0"/>
              <a:t> heart sound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4301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Atrial Septal Defects (ASDs)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438" y="2034330"/>
            <a:ext cx="4450900" cy="44509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2427171"/>
            <a:ext cx="5800925" cy="2786274"/>
          </a:xfrm>
        </p:spPr>
        <p:txBody>
          <a:bodyPr/>
          <a:lstStyle/>
          <a:p>
            <a:r>
              <a:rPr lang="en-GB" dirty="0" smtClean="0"/>
              <a:t>Much less common (7% of all CHD)</a:t>
            </a:r>
          </a:p>
          <a:p>
            <a:r>
              <a:rPr lang="en-GB" dirty="0" smtClean="0"/>
              <a:t>2 main types: </a:t>
            </a:r>
          </a:p>
          <a:p>
            <a:pPr lvl="1"/>
            <a:r>
              <a:rPr lang="en-GB" dirty="0" smtClean="0"/>
              <a:t>Ostium </a:t>
            </a:r>
            <a:r>
              <a:rPr lang="en-GB" dirty="0" err="1" smtClean="0"/>
              <a:t>secundum</a:t>
            </a:r>
            <a:r>
              <a:rPr lang="en-GB" dirty="0" smtClean="0"/>
              <a:t> (80% of ASDs) </a:t>
            </a:r>
          </a:p>
          <a:p>
            <a:pPr lvl="1"/>
            <a:r>
              <a:rPr lang="en-GB" dirty="0" smtClean="0"/>
              <a:t>Ostium </a:t>
            </a:r>
            <a:r>
              <a:rPr lang="en-GB" dirty="0" err="1" smtClean="0"/>
              <a:t>primum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279438" y="6464758"/>
            <a:ext cx="2065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www.stanfordchildrens.org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429465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400153"/>
            <a:ext cx="10364451" cy="1596177"/>
          </a:xfrm>
        </p:spPr>
        <p:txBody>
          <a:bodyPr/>
          <a:lstStyle/>
          <a:p>
            <a:r>
              <a:rPr lang="en-GB" dirty="0" smtClean="0"/>
              <a:t>Atrial Septal Defects (ASDs)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37731" y="1542198"/>
            <a:ext cx="10554269" cy="4421872"/>
          </a:xfrm>
        </p:spPr>
        <p:txBody>
          <a:bodyPr>
            <a:noAutofit/>
          </a:bodyPr>
          <a:lstStyle/>
          <a:p>
            <a:r>
              <a:rPr lang="en-GB" sz="2400" dirty="0" smtClean="0"/>
              <a:t>History</a:t>
            </a:r>
          </a:p>
          <a:p>
            <a:pPr lvl="1"/>
            <a:r>
              <a:rPr lang="en-GB" sz="2000" dirty="0" smtClean="0"/>
              <a:t>Often asymptomatic</a:t>
            </a:r>
          </a:p>
          <a:p>
            <a:pPr lvl="1"/>
            <a:r>
              <a:rPr lang="en-GB" sz="2000" dirty="0" smtClean="0"/>
              <a:t>Heart failure</a:t>
            </a:r>
          </a:p>
          <a:p>
            <a:pPr lvl="1"/>
            <a:r>
              <a:rPr lang="en-GB" sz="2000" dirty="0" smtClean="0"/>
              <a:t>Recurrent chest infections/ wheeze</a:t>
            </a:r>
          </a:p>
          <a:p>
            <a:pPr lvl="1"/>
            <a:r>
              <a:rPr lang="en-GB" sz="2000" dirty="0" smtClean="0"/>
              <a:t>Growth impaired</a:t>
            </a:r>
          </a:p>
          <a:p>
            <a:pPr lvl="1"/>
            <a:r>
              <a:rPr lang="en-GB" sz="2000" dirty="0" smtClean="0"/>
              <a:t>(Arrhythmias seen aged 30+)</a:t>
            </a:r>
          </a:p>
          <a:p>
            <a:r>
              <a:rPr lang="en-GB" sz="2400" dirty="0" smtClean="0"/>
              <a:t>Examination</a:t>
            </a:r>
          </a:p>
          <a:p>
            <a:pPr lvl="1"/>
            <a:r>
              <a:rPr lang="en-GB" sz="2000" dirty="0" smtClean="0"/>
              <a:t>Ejection systolic murmur in pulmonary area</a:t>
            </a:r>
          </a:p>
          <a:p>
            <a:pPr lvl="1"/>
            <a:r>
              <a:rPr lang="en-GB" sz="2000" dirty="0" smtClean="0"/>
              <a:t>Fixed splitting of 2</a:t>
            </a:r>
            <a:r>
              <a:rPr lang="en-GB" sz="2000" baseline="30000" dirty="0" smtClean="0"/>
              <a:t>nd</a:t>
            </a:r>
            <a:r>
              <a:rPr lang="en-GB" sz="2000" dirty="0" smtClean="0"/>
              <a:t> heart sound</a:t>
            </a:r>
          </a:p>
          <a:p>
            <a:pPr lvl="1"/>
            <a:r>
              <a:rPr lang="en-GB" sz="2000" dirty="0" smtClean="0"/>
              <a:t>Mid-diastolic murmur in tricuspid region</a:t>
            </a:r>
          </a:p>
        </p:txBody>
      </p:sp>
    </p:spTree>
    <p:extLst>
      <p:ext uri="{BB962C8B-B14F-4D97-AF65-F5344CB8AC3E}">
        <p14:creationId xmlns:p14="http://schemas.microsoft.com/office/powerpoint/2010/main" val="89091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429721"/>
            <a:ext cx="10364451" cy="1596177"/>
          </a:xfrm>
        </p:spPr>
        <p:txBody>
          <a:bodyPr/>
          <a:lstStyle/>
          <a:p>
            <a:r>
              <a:rPr lang="en-GB" dirty="0" smtClean="0"/>
              <a:t>Atrial Septal Defects</a:t>
            </a:r>
            <a:endParaRPr lang="en-GB"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sz="quarter" idx="13"/>
          </p:nvPr>
        </p:nvSpPr>
        <p:spPr>
          <a:xfrm>
            <a:off x="1828801" y="1719618"/>
            <a:ext cx="10363199" cy="3794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Investigations</a:t>
            </a:r>
            <a:endParaRPr lang="en-GB" sz="2400" dirty="0"/>
          </a:p>
          <a:p>
            <a:pPr lvl="1"/>
            <a:r>
              <a:rPr lang="en-GB" sz="2000" dirty="0"/>
              <a:t>CXR – signs of heart failure</a:t>
            </a:r>
          </a:p>
          <a:p>
            <a:pPr lvl="1"/>
            <a:r>
              <a:rPr lang="en-GB" sz="2000" dirty="0"/>
              <a:t>ECG </a:t>
            </a:r>
            <a:r>
              <a:rPr lang="en-GB" sz="2000" dirty="0" smtClean="0"/>
              <a:t>– partial right bundle branch block</a:t>
            </a:r>
            <a:endParaRPr lang="en-GB" sz="2000" dirty="0"/>
          </a:p>
          <a:p>
            <a:pPr lvl="1"/>
            <a:r>
              <a:rPr lang="en-GB" sz="2000" dirty="0"/>
              <a:t>Echo &amp; Doppler</a:t>
            </a:r>
          </a:p>
          <a:p>
            <a:r>
              <a:rPr lang="en-GB" sz="2400" dirty="0" smtClean="0"/>
              <a:t>Management</a:t>
            </a:r>
          </a:p>
          <a:p>
            <a:pPr lvl="1"/>
            <a:r>
              <a:rPr lang="en-GB" sz="2000" dirty="0" smtClean="0"/>
              <a:t>Depends on size &amp; location</a:t>
            </a:r>
          </a:p>
          <a:p>
            <a:pPr lvl="1"/>
            <a:r>
              <a:rPr lang="en-GB" sz="2000" dirty="0" smtClean="0"/>
              <a:t>Cardiac </a:t>
            </a:r>
            <a:r>
              <a:rPr lang="en-GB" sz="2000" dirty="0" err="1" smtClean="0"/>
              <a:t>catherisation</a:t>
            </a:r>
            <a:r>
              <a:rPr lang="en-GB" sz="2000" dirty="0" smtClean="0"/>
              <a:t> with occlusion device</a:t>
            </a:r>
          </a:p>
          <a:p>
            <a:pPr lvl="1"/>
            <a:r>
              <a:rPr lang="en-GB" sz="2000" dirty="0" smtClean="0"/>
              <a:t>Surgical correction</a:t>
            </a:r>
          </a:p>
          <a:p>
            <a:pPr lvl="1"/>
            <a:r>
              <a:rPr lang="en-GB" sz="2000" dirty="0" smtClean="0"/>
              <a:t>Treatment aged 3-5</a:t>
            </a:r>
          </a:p>
        </p:txBody>
      </p:sp>
      <p:pic>
        <p:nvPicPr>
          <p:cNvPr id="12290" name="Picture 2" descr="https://gallery.mailchimp.com/5f6b6be1430c874914e00696e/images/Figure3.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1"/>
          <a:stretch/>
        </p:blipFill>
        <p:spPr bwMode="auto">
          <a:xfrm>
            <a:off x="7389149" y="2116469"/>
            <a:ext cx="3376991" cy="330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346773" y="5370232"/>
            <a:ext cx="14193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123sonography.com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987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459684" y="2105512"/>
            <a:ext cx="10363826" cy="3424107"/>
          </a:xfrm>
        </p:spPr>
        <p:txBody>
          <a:bodyPr/>
          <a:lstStyle/>
          <a:p>
            <a:r>
              <a:rPr lang="en-GB" sz="2400" dirty="0" smtClean="0"/>
              <a:t>2 day old baby is rushed into A&amp;E with acute circulatory collapse</a:t>
            </a:r>
          </a:p>
          <a:p>
            <a:r>
              <a:rPr lang="en-GB" sz="2400" dirty="0" smtClean="0"/>
              <a:t>Previously normal </a:t>
            </a:r>
            <a:r>
              <a:rPr lang="en-GB" sz="2400" dirty="0" err="1" smtClean="0"/>
              <a:t>newborn</a:t>
            </a:r>
            <a:r>
              <a:rPr lang="en-GB" sz="2400" dirty="0" smtClean="0"/>
              <a:t> baby check</a:t>
            </a:r>
          </a:p>
          <a:p>
            <a:r>
              <a:rPr lang="en-GB" sz="2400" dirty="0" smtClean="0"/>
              <a:t>Examination</a:t>
            </a:r>
          </a:p>
          <a:p>
            <a:pPr lvl="1"/>
            <a:r>
              <a:rPr lang="en-GB" sz="2000" dirty="0" smtClean="0"/>
              <a:t>Signs of severe heart failure</a:t>
            </a:r>
          </a:p>
          <a:p>
            <a:pPr lvl="1"/>
            <a:r>
              <a:rPr lang="en-GB" sz="2000" dirty="0" smtClean="0"/>
              <a:t>Absent femoral pulses</a:t>
            </a:r>
          </a:p>
          <a:p>
            <a:pPr lvl="1"/>
            <a:r>
              <a:rPr lang="en-GB" sz="2000" dirty="0"/>
              <a:t>M</a:t>
            </a:r>
            <a:r>
              <a:rPr lang="en-GB" sz="2000" dirty="0" smtClean="0"/>
              <a:t>etabolic acidosis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788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8" y="618517"/>
            <a:ext cx="10364451" cy="1596177"/>
          </a:xfrm>
        </p:spPr>
        <p:txBody>
          <a:bodyPr/>
          <a:lstStyle/>
          <a:p>
            <a:r>
              <a:rPr lang="en-GB" dirty="0" err="1" smtClean="0"/>
              <a:t>Coarctation</a:t>
            </a:r>
            <a:r>
              <a:rPr lang="en-GB" dirty="0" smtClean="0"/>
              <a:t> of the aorta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82436" y="2367092"/>
            <a:ext cx="5095163" cy="3424107"/>
          </a:xfrm>
        </p:spPr>
        <p:txBody>
          <a:bodyPr/>
          <a:lstStyle/>
          <a:p>
            <a:r>
              <a:rPr lang="en-GB" dirty="0" smtClean="0"/>
              <a:t>Only 5% of congenital heart defects</a:t>
            </a:r>
          </a:p>
          <a:p>
            <a:r>
              <a:rPr lang="en-GB" dirty="0" smtClean="0"/>
              <a:t>Caused by ductus arteriosus tissue encircling the aorta</a:t>
            </a:r>
          </a:p>
          <a:p>
            <a:r>
              <a:rPr lang="en-GB" dirty="0" smtClean="0"/>
              <a:t>When the duct closes, the aorta becomes constricted</a:t>
            </a:r>
            <a:endParaRPr lang="en-GB" dirty="0"/>
          </a:p>
        </p:txBody>
      </p:sp>
      <p:pic>
        <p:nvPicPr>
          <p:cNvPr id="1028" name="Picture 4" descr="http://www.stanfordchildrens.org/content-public/topic/images/72/12587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094" y="2070223"/>
            <a:ext cx="4207747" cy="420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5094" y="6312089"/>
            <a:ext cx="2065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www.stanfordchildrens.org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170788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Cardiovascular Examination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10186" y="1953168"/>
            <a:ext cx="10748669" cy="4665997"/>
          </a:xfrm>
        </p:spPr>
        <p:txBody>
          <a:bodyPr/>
          <a:lstStyle/>
          <a:p>
            <a:r>
              <a:rPr lang="en-GB" sz="2400" dirty="0"/>
              <a:t>General:</a:t>
            </a:r>
          </a:p>
          <a:p>
            <a:pPr lvl="1"/>
            <a:r>
              <a:rPr lang="en-GB" sz="2000" dirty="0" smtClean="0"/>
              <a:t>Make it fun!</a:t>
            </a:r>
          </a:p>
          <a:p>
            <a:pPr lvl="1"/>
            <a:r>
              <a:rPr lang="en-GB" sz="2000" dirty="0" smtClean="0"/>
              <a:t>Change how you act depending on their age</a:t>
            </a:r>
            <a:endParaRPr lang="en-GB" sz="2000" dirty="0"/>
          </a:p>
          <a:p>
            <a:r>
              <a:rPr lang="en-GB" sz="2400" dirty="0"/>
              <a:t>Introduction</a:t>
            </a:r>
          </a:p>
          <a:p>
            <a:pPr lvl="1"/>
            <a:r>
              <a:rPr lang="en-GB" sz="2000" dirty="0"/>
              <a:t>Introduce yourself &amp; check their name (&amp; age)</a:t>
            </a:r>
          </a:p>
          <a:p>
            <a:pPr lvl="1"/>
            <a:r>
              <a:rPr lang="en-GB" sz="2000" dirty="0"/>
              <a:t>Ask who they’ve brought with them (mum or dad)</a:t>
            </a:r>
          </a:p>
          <a:p>
            <a:pPr lvl="1"/>
            <a:r>
              <a:rPr lang="en-GB" sz="2000" dirty="0"/>
              <a:t>Gain consent from both child &amp; parents</a:t>
            </a:r>
          </a:p>
          <a:p>
            <a:r>
              <a:rPr lang="en-GB" sz="2400" dirty="0"/>
              <a:t>Explain to the child </a:t>
            </a:r>
            <a:r>
              <a:rPr lang="en-GB" sz="2400" dirty="0" smtClean="0"/>
              <a:t>(&amp; parent) what </a:t>
            </a:r>
            <a:r>
              <a:rPr lang="en-GB" sz="2400" dirty="0"/>
              <a:t>you are doing throughout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79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1524" y="1111619"/>
            <a:ext cx="4873474" cy="679994"/>
          </a:xfrm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Pre-ductal </a:t>
            </a: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coarctation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59557" y="1975265"/>
            <a:ext cx="5460243" cy="456201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Usually identified </a:t>
            </a:r>
            <a:r>
              <a:rPr lang="en-GB" dirty="0" err="1" smtClean="0"/>
              <a:t>antenatally</a:t>
            </a:r>
            <a:endParaRPr lang="en-GB" dirty="0" smtClean="0"/>
          </a:p>
          <a:p>
            <a:r>
              <a:rPr lang="en-GB" dirty="0" smtClean="0"/>
              <a:t>Symptomatic</a:t>
            </a:r>
          </a:p>
          <a:p>
            <a:pPr lvl="1"/>
            <a:r>
              <a:rPr lang="en-GB" dirty="0" smtClean="0"/>
              <a:t>No symptoms at birth</a:t>
            </a:r>
          </a:p>
          <a:p>
            <a:pPr lvl="1"/>
            <a:r>
              <a:rPr lang="en-GB" dirty="0" smtClean="0"/>
              <a:t>Present at 2 days old with sudden circulatory collapse</a:t>
            </a:r>
          </a:p>
          <a:p>
            <a:r>
              <a:rPr lang="en-GB" dirty="0" smtClean="0"/>
              <a:t>Examination</a:t>
            </a:r>
          </a:p>
          <a:p>
            <a:pPr lvl="1"/>
            <a:r>
              <a:rPr lang="en-GB" dirty="0" smtClean="0"/>
              <a:t>Absent femoral pulses</a:t>
            </a:r>
          </a:p>
          <a:p>
            <a:pPr lvl="1"/>
            <a:r>
              <a:rPr lang="en-GB" dirty="0" smtClean="0"/>
              <a:t>Radio-femoral delay</a:t>
            </a:r>
          </a:p>
          <a:p>
            <a:pPr lvl="1"/>
            <a:r>
              <a:rPr lang="en-GB" dirty="0" smtClean="0"/>
              <a:t>No murmur</a:t>
            </a:r>
          </a:p>
          <a:p>
            <a:r>
              <a:rPr lang="en-GB" dirty="0" smtClean="0"/>
              <a:t>Management</a:t>
            </a:r>
          </a:p>
          <a:p>
            <a:pPr lvl="1"/>
            <a:r>
              <a:rPr lang="en-GB" dirty="0" smtClean="0"/>
              <a:t>Prostaglandins</a:t>
            </a:r>
          </a:p>
          <a:p>
            <a:pPr lvl="1"/>
            <a:r>
              <a:rPr lang="en-GB" dirty="0" smtClean="0"/>
              <a:t>Transfer to cardiac centre for surgery</a:t>
            </a:r>
          </a:p>
          <a:p>
            <a:pPr lvl="1"/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6548" y="1111619"/>
            <a:ext cx="4881804" cy="679994"/>
          </a:xfrm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Post-ductal </a:t>
            </a: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coarctation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019801" y="1975265"/>
            <a:ext cx="5408551" cy="4425535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Usually asymptomatic</a:t>
            </a:r>
          </a:p>
          <a:p>
            <a:r>
              <a:rPr lang="en-GB" dirty="0" smtClean="0"/>
              <a:t>Sometimes leg pains or headaches</a:t>
            </a:r>
          </a:p>
          <a:p>
            <a:r>
              <a:rPr lang="en-GB" dirty="0" smtClean="0"/>
              <a:t>Examination</a:t>
            </a:r>
          </a:p>
          <a:p>
            <a:pPr lvl="1"/>
            <a:r>
              <a:rPr lang="en-GB" dirty="0" smtClean="0"/>
              <a:t>Hypertension in upper limbs</a:t>
            </a:r>
          </a:p>
          <a:p>
            <a:pPr lvl="1"/>
            <a:r>
              <a:rPr lang="en-GB" dirty="0" smtClean="0"/>
              <a:t>Weak/absent femoral pulses</a:t>
            </a:r>
          </a:p>
          <a:p>
            <a:pPr lvl="1"/>
            <a:r>
              <a:rPr lang="en-GB" dirty="0" smtClean="0"/>
              <a:t>Ejection click (Bicuspid aortic valve)</a:t>
            </a:r>
          </a:p>
          <a:p>
            <a:pPr lvl="1"/>
            <a:r>
              <a:rPr lang="en-GB" dirty="0" smtClean="0"/>
              <a:t>Ejection systolic murmur in left </a:t>
            </a:r>
            <a:r>
              <a:rPr lang="en-GB" dirty="0" err="1" smtClean="0"/>
              <a:t>interscapular</a:t>
            </a:r>
            <a:r>
              <a:rPr lang="en-GB" dirty="0" smtClean="0"/>
              <a:t> area</a:t>
            </a:r>
          </a:p>
          <a:p>
            <a:r>
              <a:rPr lang="en-GB" dirty="0" smtClean="0"/>
              <a:t>Investigations</a:t>
            </a:r>
          </a:p>
          <a:p>
            <a:pPr lvl="1"/>
            <a:r>
              <a:rPr lang="en-GB" dirty="0" smtClean="0"/>
              <a:t>CXR - rib notching in teenagers &amp; adults</a:t>
            </a:r>
          </a:p>
          <a:p>
            <a:r>
              <a:rPr lang="en-GB" dirty="0" smtClean="0"/>
              <a:t>Management</a:t>
            </a:r>
          </a:p>
          <a:p>
            <a:pPr lvl="1"/>
            <a:r>
              <a:rPr lang="en-GB" dirty="0" smtClean="0"/>
              <a:t>Surgery – balloon dilatation or resection of </a:t>
            </a:r>
            <a:r>
              <a:rPr lang="en-GB" dirty="0" err="1" smtClean="0"/>
              <a:t>coarcted</a:t>
            </a:r>
            <a:r>
              <a:rPr lang="en-GB" dirty="0" smtClean="0"/>
              <a:t> segment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7575" y="0"/>
            <a:ext cx="10364451" cy="1596177"/>
          </a:xfrm>
        </p:spPr>
        <p:txBody>
          <a:bodyPr/>
          <a:lstStyle/>
          <a:p>
            <a:r>
              <a:rPr lang="en-GB" dirty="0" err="1" smtClean="0"/>
              <a:t>Coarctation</a:t>
            </a:r>
            <a:r>
              <a:rPr lang="en-GB" dirty="0" smtClean="0"/>
              <a:t> of the aorta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960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Tetralogy of </a:t>
            </a:r>
            <a:r>
              <a:rPr lang="en-GB" dirty="0" err="1" smtClean="0"/>
              <a:t>Fallot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01677" y="2214694"/>
            <a:ext cx="4576549" cy="3784978"/>
          </a:xfrm>
        </p:spPr>
        <p:txBody>
          <a:bodyPr/>
          <a:lstStyle/>
          <a:p>
            <a:r>
              <a:rPr lang="en-GB" dirty="0" smtClean="0"/>
              <a:t>Only 5% of all CHDs</a:t>
            </a:r>
          </a:p>
          <a:p>
            <a:r>
              <a:rPr lang="en-GB" dirty="0" smtClean="0"/>
              <a:t>4 features:</a:t>
            </a:r>
          </a:p>
          <a:p>
            <a:pPr lvl="1"/>
            <a:r>
              <a:rPr lang="en-GB" dirty="0" smtClean="0"/>
              <a:t>VSD</a:t>
            </a:r>
          </a:p>
          <a:p>
            <a:pPr lvl="1"/>
            <a:r>
              <a:rPr lang="en-GB" dirty="0" smtClean="0"/>
              <a:t>Overriding aorta</a:t>
            </a:r>
          </a:p>
          <a:p>
            <a:pPr lvl="1"/>
            <a:r>
              <a:rPr lang="en-GB" dirty="0" smtClean="0"/>
              <a:t>Pulmonary stenosis</a:t>
            </a:r>
          </a:p>
          <a:p>
            <a:pPr lvl="1"/>
            <a:r>
              <a:rPr lang="en-GB" dirty="0" smtClean="0"/>
              <a:t>Right ventricular hypertrophy</a:t>
            </a:r>
            <a:endParaRPr lang="en-GB" dirty="0"/>
          </a:p>
        </p:txBody>
      </p:sp>
      <p:pic>
        <p:nvPicPr>
          <p:cNvPr id="2050" name="Picture 2" descr="http://www.stanfordchildrens.org/content-public/topic/images/83/12588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237" y="2047165"/>
            <a:ext cx="4203509" cy="420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02237" y="6250674"/>
            <a:ext cx="2065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www.stanfordchildrens.org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278836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Tetralogy of </a:t>
            </a:r>
            <a:r>
              <a:rPr lang="en-GB" dirty="0" err="1" smtClean="0"/>
              <a:t>Fallot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43994" y="1980188"/>
            <a:ext cx="9731480" cy="3880512"/>
          </a:xfrm>
        </p:spPr>
        <p:txBody>
          <a:bodyPr>
            <a:normAutofit/>
          </a:bodyPr>
          <a:lstStyle/>
          <a:p>
            <a:r>
              <a:rPr lang="en-GB" dirty="0" smtClean="0"/>
              <a:t>Usually diagnosed </a:t>
            </a:r>
            <a:r>
              <a:rPr lang="en-GB" dirty="0" err="1" smtClean="0"/>
              <a:t>antenatally</a:t>
            </a:r>
            <a:endParaRPr lang="en-GB" dirty="0" smtClean="0"/>
          </a:p>
          <a:p>
            <a:r>
              <a:rPr lang="en-GB" dirty="0" smtClean="0"/>
              <a:t>History</a:t>
            </a:r>
          </a:p>
          <a:p>
            <a:pPr lvl="1"/>
            <a:r>
              <a:rPr lang="en-GB" dirty="0"/>
              <a:t>C</a:t>
            </a:r>
            <a:r>
              <a:rPr lang="en-GB" dirty="0" smtClean="0"/>
              <a:t>yanosis in first 1-2 months</a:t>
            </a:r>
          </a:p>
          <a:p>
            <a:pPr lvl="1"/>
            <a:r>
              <a:rPr lang="en-GB" dirty="0" smtClean="0"/>
              <a:t>Hypoxic spells – </a:t>
            </a:r>
            <a:r>
              <a:rPr lang="en-GB" dirty="0" err="1" smtClean="0"/>
              <a:t>hypercyanotic</a:t>
            </a:r>
            <a:r>
              <a:rPr lang="en-GB" dirty="0" smtClean="0"/>
              <a:t>, irritable, breathlessness &amp; pallor</a:t>
            </a:r>
          </a:p>
          <a:p>
            <a:pPr lvl="1"/>
            <a:r>
              <a:rPr lang="en-GB" dirty="0" smtClean="0"/>
              <a:t>Squatting on exercise in late infancy</a:t>
            </a:r>
          </a:p>
          <a:p>
            <a:r>
              <a:rPr lang="en-GB" dirty="0" smtClean="0"/>
              <a:t>Examination</a:t>
            </a:r>
          </a:p>
          <a:p>
            <a:pPr lvl="1"/>
            <a:r>
              <a:rPr lang="en-GB" dirty="0" smtClean="0"/>
              <a:t>Clubbing</a:t>
            </a:r>
          </a:p>
          <a:p>
            <a:pPr lvl="1"/>
            <a:r>
              <a:rPr lang="en-GB" dirty="0" smtClean="0"/>
              <a:t>Ejection systolic murmur in pulmonary area</a:t>
            </a:r>
          </a:p>
          <a:p>
            <a:pPr lvl="1"/>
            <a:r>
              <a:rPr lang="en-GB" dirty="0" smtClean="0"/>
              <a:t>Loud S2</a:t>
            </a:r>
          </a:p>
        </p:txBody>
      </p:sp>
    </p:spTree>
    <p:extLst>
      <p:ext uri="{BB962C8B-B14F-4D97-AF65-F5344CB8AC3E}">
        <p14:creationId xmlns:p14="http://schemas.microsoft.com/office/powerpoint/2010/main" val="351020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Tetralogy of </a:t>
            </a:r>
            <a:r>
              <a:rPr lang="en-GB" dirty="0" err="1" smtClean="0"/>
              <a:t>Fallot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13775" y="1941998"/>
            <a:ext cx="5896460" cy="38820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Investigations</a:t>
            </a:r>
          </a:p>
          <a:p>
            <a:pPr lvl="1"/>
            <a:r>
              <a:rPr lang="en-GB" sz="2000" dirty="0" smtClean="0"/>
              <a:t>CXR</a:t>
            </a:r>
          </a:p>
          <a:p>
            <a:pPr lvl="2"/>
            <a:r>
              <a:rPr lang="en-GB" sz="1800" dirty="0" smtClean="0"/>
              <a:t>small, ‘boot-shaped’ heart</a:t>
            </a:r>
          </a:p>
          <a:p>
            <a:pPr lvl="2"/>
            <a:r>
              <a:rPr lang="en-GB" sz="1800" dirty="0" smtClean="0"/>
              <a:t>Pulmonary artery ‘bay’</a:t>
            </a:r>
          </a:p>
          <a:p>
            <a:pPr lvl="1"/>
            <a:r>
              <a:rPr lang="en-GB" sz="2000" dirty="0" smtClean="0"/>
              <a:t>ECG – right ventricular hypertrophy (older children)</a:t>
            </a:r>
          </a:p>
          <a:p>
            <a:r>
              <a:rPr lang="en-GB" sz="2400" dirty="0" smtClean="0"/>
              <a:t>Management</a:t>
            </a:r>
          </a:p>
          <a:p>
            <a:pPr lvl="1"/>
            <a:r>
              <a:rPr lang="en-GB" sz="2000" dirty="0" smtClean="0"/>
              <a:t>Initially medical management of </a:t>
            </a:r>
            <a:r>
              <a:rPr lang="en-GB" sz="2000" dirty="0" err="1" smtClean="0"/>
              <a:t>hypercyanotic</a:t>
            </a:r>
            <a:r>
              <a:rPr lang="en-GB" sz="2000" dirty="0" smtClean="0"/>
              <a:t> spells</a:t>
            </a:r>
          </a:p>
          <a:p>
            <a:pPr lvl="1"/>
            <a:r>
              <a:rPr lang="en-GB" sz="2000" dirty="0" smtClean="0"/>
              <a:t>Corrective surgery at 4-6 months</a:t>
            </a:r>
          </a:p>
          <a:p>
            <a:pPr lvl="1"/>
            <a:endParaRPr lang="en-GB" dirty="0" smtClean="0"/>
          </a:p>
        </p:txBody>
      </p:sp>
      <p:pic>
        <p:nvPicPr>
          <p:cNvPr id="4100" name="Picture 4" descr="http://images.radiopaedia.org/images/156636/2397504f7c944b7a70cc749674a7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484" y="2433386"/>
            <a:ext cx="3071124" cy="307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512490" y="5504510"/>
            <a:ext cx="1355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Radiopaedia.org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373758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Transposition of the Great Arteries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331819" y="1998474"/>
            <a:ext cx="4241504" cy="424150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991366" y="1998474"/>
            <a:ext cx="5286233" cy="37927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Only 5% of all CHDs</a:t>
            </a:r>
          </a:p>
          <a:p>
            <a:r>
              <a:rPr lang="en-GB" dirty="0" smtClean="0"/>
              <a:t>2 parallel circuits </a:t>
            </a:r>
          </a:p>
          <a:p>
            <a:pPr lvl="1"/>
            <a:r>
              <a:rPr lang="en-GB" dirty="0" smtClean="0"/>
              <a:t>Aorta connected to the right ventricle</a:t>
            </a:r>
          </a:p>
          <a:p>
            <a:pPr lvl="1"/>
            <a:r>
              <a:rPr lang="en-GB" dirty="0" smtClean="0"/>
              <a:t>pulmonary artery connected to the left ventricle</a:t>
            </a:r>
          </a:p>
          <a:p>
            <a:r>
              <a:rPr lang="en-GB" dirty="0" smtClean="0"/>
              <a:t>Present at 2 days old with severe cyanosis due to closure of the duct</a:t>
            </a:r>
          </a:p>
          <a:p>
            <a:r>
              <a:rPr lang="en-GB" dirty="0" smtClean="0"/>
              <a:t>Management</a:t>
            </a:r>
          </a:p>
          <a:p>
            <a:pPr lvl="1"/>
            <a:r>
              <a:rPr lang="en-GB" dirty="0" smtClean="0"/>
              <a:t>Prostaglandins to maintain duct</a:t>
            </a:r>
          </a:p>
          <a:p>
            <a:pPr lvl="1"/>
            <a:r>
              <a:rPr lang="en-GB" dirty="0" smtClean="0"/>
              <a:t>Surgery - balloon atrial </a:t>
            </a:r>
            <a:r>
              <a:rPr lang="en-GB" dirty="0" err="1" smtClean="0"/>
              <a:t>septostomy</a:t>
            </a:r>
            <a:r>
              <a:rPr lang="en-GB" dirty="0" smtClean="0"/>
              <a:t>, arterial switch procedure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331819" y="6239978"/>
            <a:ext cx="2065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www.stanfordchildrens.org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426319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Hypoplastic</a:t>
            </a:r>
            <a:r>
              <a:rPr lang="en-GB" dirty="0" smtClean="0"/>
              <a:t> Left Heart Syndrome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991366" y="2367092"/>
            <a:ext cx="5286233" cy="3424107"/>
          </a:xfrm>
        </p:spPr>
        <p:txBody>
          <a:bodyPr/>
          <a:lstStyle/>
          <a:p>
            <a:r>
              <a:rPr lang="en-GB" dirty="0" smtClean="0"/>
              <a:t>Underdevelopment of the entire left side of the heart</a:t>
            </a:r>
          </a:p>
          <a:p>
            <a:r>
              <a:rPr lang="en-GB" dirty="0" smtClean="0"/>
              <a:t>Duct dependent – any constriction leads to severe acidosis and cardiovascular collapse</a:t>
            </a:r>
          </a:p>
          <a:p>
            <a:r>
              <a:rPr lang="en-GB" dirty="0" smtClean="0"/>
              <a:t>Surgical management with at least 3 complex procedures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901" y="2023502"/>
            <a:ext cx="4201635" cy="42016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14901" y="6225137"/>
            <a:ext cx="2065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www.stanfordchildrens.org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35112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366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372857"/>
            <a:ext cx="10364451" cy="1596177"/>
          </a:xfrm>
        </p:spPr>
        <p:txBody>
          <a:bodyPr/>
          <a:lstStyle/>
          <a:p>
            <a:r>
              <a:rPr lang="en-GB" dirty="0" smtClean="0"/>
              <a:t>Cardiovascular Examination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738648"/>
            <a:ext cx="10625696" cy="4052551"/>
          </a:xfrm>
        </p:spPr>
        <p:txBody>
          <a:bodyPr>
            <a:noAutofit/>
          </a:bodyPr>
          <a:lstStyle/>
          <a:p>
            <a:r>
              <a:rPr lang="en-GB" sz="2400" dirty="0" smtClean="0"/>
              <a:t>Focusing on differences to adult CV exam:</a:t>
            </a:r>
          </a:p>
          <a:p>
            <a:pPr lvl="1"/>
            <a:r>
              <a:rPr lang="en-GB" sz="2000" dirty="0"/>
              <a:t>General inspection:</a:t>
            </a:r>
          </a:p>
          <a:p>
            <a:pPr lvl="2"/>
            <a:r>
              <a:rPr lang="en-GB" sz="1800" dirty="0"/>
              <a:t>Dysmorphic features</a:t>
            </a:r>
          </a:p>
          <a:p>
            <a:pPr lvl="2"/>
            <a:r>
              <a:rPr lang="en-GB" sz="1800" dirty="0"/>
              <a:t>Scars </a:t>
            </a:r>
            <a:r>
              <a:rPr lang="en-GB" sz="1800" dirty="0" smtClean="0"/>
              <a:t>positioning:</a:t>
            </a:r>
          </a:p>
          <a:p>
            <a:pPr lvl="3"/>
            <a:r>
              <a:rPr lang="en-GB" sz="1600" dirty="0" smtClean="0"/>
              <a:t>midline </a:t>
            </a:r>
            <a:r>
              <a:rPr lang="en-GB" sz="1600" dirty="0" err="1"/>
              <a:t>sternotomy</a:t>
            </a:r>
            <a:r>
              <a:rPr lang="en-GB" sz="1600" dirty="0"/>
              <a:t> (ASD, VSD, cyanotic CHD</a:t>
            </a:r>
            <a:r>
              <a:rPr lang="en-GB" sz="1600" dirty="0" smtClean="0"/>
              <a:t>)</a:t>
            </a:r>
          </a:p>
          <a:p>
            <a:pPr lvl="3"/>
            <a:r>
              <a:rPr lang="en-GB" sz="1600" dirty="0" smtClean="0"/>
              <a:t>left </a:t>
            </a:r>
            <a:r>
              <a:rPr lang="en-GB" sz="1600" dirty="0"/>
              <a:t>thoracotomy (PDA, </a:t>
            </a:r>
            <a:r>
              <a:rPr lang="en-GB" sz="1600" dirty="0" err="1"/>
              <a:t>coarctation</a:t>
            </a:r>
            <a:r>
              <a:rPr lang="en-GB" sz="1600" dirty="0"/>
              <a:t>)</a:t>
            </a:r>
          </a:p>
          <a:p>
            <a:pPr lvl="1"/>
            <a:r>
              <a:rPr lang="en-GB" sz="2000" dirty="0"/>
              <a:t>Pulses:</a:t>
            </a:r>
          </a:p>
          <a:p>
            <a:pPr lvl="2"/>
            <a:r>
              <a:rPr lang="en-GB" sz="1800" dirty="0"/>
              <a:t>Different normal ranges</a:t>
            </a:r>
          </a:p>
          <a:p>
            <a:pPr lvl="2"/>
            <a:r>
              <a:rPr lang="en-GB" sz="1800" dirty="0"/>
              <a:t>Radio-femoral delay &amp; </a:t>
            </a:r>
            <a:r>
              <a:rPr lang="en-GB" sz="1800" dirty="0" smtClean="0"/>
              <a:t>radio-radial delay</a:t>
            </a:r>
            <a:endParaRPr lang="en-GB" sz="1800" dirty="0"/>
          </a:p>
          <a:p>
            <a:pPr lvl="1"/>
            <a:r>
              <a:rPr lang="en-GB" sz="2000" dirty="0"/>
              <a:t>Central capillary </a:t>
            </a:r>
            <a:r>
              <a:rPr lang="en-GB" sz="2000" dirty="0" smtClean="0"/>
              <a:t>refill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35596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Cardiovascular Examination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854558"/>
            <a:ext cx="10741606" cy="3936641"/>
          </a:xfrm>
        </p:spPr>
        <p:txBody>
          <a:bodyPr>
            <a:normAutofit/>
          </a:bodyPr>
          <a:lstStyle/>
          <a:p>
            <a:pPr lvl="1"/>
            <a:r>
              <a:rPr lang="en-GB" sz="2400" dirty="0"/>
              <a:t>Palpate </a:t>
            </a:r>
            <a:r>
              <a:rPr lang="en-GB" sz="2400" dirty="0" smtClean="0"/>
              <a:t>liver</a:t>
            </a:r>
          </a:p>
          <a:p>
            <a:pPr lvl="2"/>
            <a:r>
              <a:rPr lang="en-GB" sz="2000" dirty="0" smtClean="0"/>
              <a:t>Normally </a:t>
            </a:r>
            <a:r>
              <a:rPr lang="en-GB" sz="2000" dirty="0"/>
              <a:t>palpable 1-2cm below costal margin in </a:t>
            </a:r>
            <a:r>
              <a:rPr lang="en-GB" sz="2000" dirty="0" smtClean="0"/>
              <a:t>infants, </a:t>
            </a:r>
          </a:p>
          <a:p>
            <a:pPr lvl="2"/>
            <a:r>
              <a:rPr lang="en-GB" sz="2000" dirty="0" smtClean="0"/>
              <a:t>Hepatomegaly (common sign of heart failure in infants)</a:t>
            </a:r>
            <a:endParaRPr lang="en-GB" sz="2000" dirty="0"/>
          </a:p>
          <a:p>
            <a:pPr lvl="1"/>
            <a:r>
              <a:rPr lang="en-GB" sz="2400" dirty="0"/>
              <a:t>Auscultation</a:t>
            </a:r>
          </a:p>
          <a:p>
            <a:pPr lvl="2"/>
            <a:r>
              <a:rPr lang="en-GB" sz="2000" dirty="0"/>
              <a:t>Warm </a:t>
            </a:r>
            <a:r>
              <a:rPr lang="en-GB" sz="2000" dirty="0" smtClean="0"/>
              <a:t>your stethoscope</a:t>
            </a:r>
            <a:r>
              <a:rPr lang="en-GB" sz="2000" dirty="0"/>
              <a:t>!</a:t>
            </a:r>
          </a:p>
          <a:p>
            <a:pPr lvl="2"/>
            <a:r>
              <a:rPr lang="en-GB" sz="2000" dirty="0"/>
              <a:t>Left </a:t>
            </a:r>
            <a:r>
              <a:rPr lang="en-GB" sz="2000" dirty="0" err="1"/>
              <a:t>infraclavicular</a:t>
            </a:r>
            <a:r>
              <a:rPr lang="en-GB" sz="2000" dirty="0"/>
              <a:t> </a:t>
            </a:r>
            <a:r>
              <a:rPr lang="en-GB" sz="2000" dirty="0" smtClean="0"/>
              <a:t>region (PDA</a:t>
            </a:r>
            <a:r>
              <a:rPr lang="en-GB" sz="2000" dirty="0"/>
              <a:t>)</a:t>
            </a:r>
          </a:p>
          <a:p>
            <a:pPr lvl="2"/>
            <a:r>
              <a:rPr lang="en-GB" sz="2000" dirty="0" smtClean="0"/>
              <a:t>Listen at </a:t>
            </a:r>
            <a:r>
              <a:rPr lang="en-GB" sz="2000" dirty="0"/>
              <a:t>the back (radiation from </a:t>
            </a:r>
            <a:r>
              <a:rPr lang="en-GB" sz="2000" dirty="0" err="1"/>
              <a:t>coarctation</a:t>
            </a:r>
            <a:r>
              <a:rPr lang="en-GB" sz="2000" dirty="0"/>
              <a:t> or </a:t>
            </a:r>
            <a:r>
              <a:rPr lang="en-GB" sz="2000" dirty="0" smtClean="0"/>
              <a:t>pulmonary </a:t>
            </a:r>
            <a:r>
              <a:rPr lang="en-GB" sz="2000" dirty="0"/>
              <a:t>stenosis)</a:t>
            </a:r>
          </a:p>
          <a:p>
            <a:pPr lvl="2"/>
            <a:r>
              <a:rPr lang="en-GB" sz="2000" dirty="0"/>
              <a:t>Normal sounds in young children – split 2</a:t>
            </a:r>
            <a:r>
              <a:rPr lang="en-GB" sz="2000" baseline="30000" dirty="0"/>
              <a:t>nd</a:t>
            </a:r>
            <a:r>
              <a:rPr lang="en-GB" sz="2000" dirty="0"/>
              <a:t> heart sound (</a:t>
            </a:r>
            <a:r>
              <a:rPr lang="en-GB" sz="2000" dirty="0" err="1"/>
              <a:t>insp</a:t>
            </a:r>
            <a:r>
              <a:rPr lang="en-GB" sz="2000" dirty="0"/>
              <a:t>&gt;</a:t>
            </a:r>
            <a:r>
              <a:rPr lang="en-GB" sz="2000" dirty="0" err="1"/>
              <a:t>exp</a:t>
            </a:r>
            <a:r>
              <a:rPr lang="en-GB" sz="2000" dirty="0"/>
              <a:t>), 3</a:t>
            </a:r>
            <a:r>
              <a:rPr lang="en-GB" sz="2000" baseline="30000" dirty="0"/>
              <a:t>rd</a:t>
            </a:r>
            <a:r>
              <a:rPr lang="en-GB" sz="2000" dirty="0"/>
              <a:t> heart sound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8611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Congenital Heart Disease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7" y="2032326"/>
            <a:ext cx="4873474" cy="679994"/>
          </a:xfrm>
        </p:spPr>
        <p:txBody>
          <a:bodyPr/>
          <a:lstStyle/>
          <a:p>
            <a:pPr algn="ctr"/>
            <a:r>
              <a:rPr lang="en-GB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Acyanotic</a:t>
            </a:r>
            <a:endParaRPr lang="en-GB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441808" y="2866415"/>
            <a:ext cx="5106027" cy="3015770"/>
          </a:xfrm>
        </p:spPr>
        <p:txBody>
          <a:bodyPr>
            <a:normAutofit/>
          </a:bodyPr>
          <a:lstStyle/>
          <a:p>
            <a:r>
              <a:rPr lang="en-GB" dirty="0" smtClean="0"/>
              <a:t>L </a:t>
            </a:r>
            <a:r>
              <a:rPr lang="en-GB" dirty="0" smtClean="0">
                <a:sym typeface="Wingdings" panose="05000000000000000000" pitchFamily="2" charset="2"/>
              </a:rPr>
              <a:t> R shunt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Ventricular Septal Defect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Atrial Septal Defect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Patent Ductus Arteriosus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Obstructive lesion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Stenosis (aortic, pulmonary)</a:t>
            </a:r>
          </a:p>
          <a:p>
            <a:pPr lvl="1"/>
            <a:r>
              <a:rPr lang="en-GB" dirty="0" err="1" smtClean="0">
                <a:sym typeface="Wingdings" panose="05000000000000000000" pitchFamily="2" charset="2"/>
              </a:rPr>
              <a:t>Coarctation</a:t>
            </a:r>
            <a:r>
              <a:rPr lang="en-GB" dirty="0" smtClean="0">
                <a:sym typeface="Wingdings" panose="05000000000000000000" pitchFamily="2" charset="2"/>
              </a:rPr>
              <a:t> of the aorta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5797" y="2032326"/>
            <a:ext cx="4881804" cy="679994"/>
          </a:xfrm>
        </p:spPr>
        <p:txBody>
          <a:bodyPr/>
          <a:lstStyle/>
          <a:p>
            <a:pPr algn="ctr"/>
            <a:r>
              <a:rPr lang="en-GB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Cyanotic</a:t>
            </a:r>
            <a:endParaRPr lang="en-GB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395797" y="2866415"/>
            <a:ext cx="5105401" cy="2740187"/>
          </a:xfrm>
        </p:spPr>
        <p:txBody>
          <a:bodyPr>
            <a:normAutofit/>
          </a:bodyPr>
          <a:lstStyle/>
          <a:p>
            <a:r>
              <a:rPr lang="en-GB" dirty="0" smtClean="0"/>
              <a:t>Tetralogy of </a:t>
            </a:r>
            <a:r>
              <a:rPr lang="en-GB" dirty="0" err="1" smtClean="0"/>
              <a:t>Fallot</a:t>
            </a:r>
            <a:endParaRPr lang="en-GB" dirty="0" smtClean="0"/>
          </a:p>
          <a:p>
            <a:r>
              <a:rPr lang="en-GB" dirty="0" smtClean="0"/>
              <a:t>Transposition of the great arteries</a:t>
            </a:r>
          </a:p>
          <a:p>
            <a:r>
              <a:rPr lang="en-GB" dirty="0" smtClean="0"/>
              <a:t>Complete atrioventricular septal defect</a:t>
            </a:r>
          </a:p>
          <a:p>
            <a:r>
              <a:rPr lang="en-GB" dirty="0" err="1" smtClean="0"/>
              <a:t>Hypoplastic</a:t>
            </a:r>
            <a:r>
              <a:rPr lang="en-GB" dirty="0" smtClean="0"/>
              <a:t> left heart syndrome</a:t>
            </a:r>
          </a:p>
        </p:txBody>
      </p:sp>
    </p:spTree>
    <p:extLst>
      <p:ext uri="{BB962C8B-B14F-4D97-AF65-F5344CB8AC3E}">
        <p14:creationId xmlns:p14="http://schemas.microsoft.com/office/powerpoint/2010/main" val="211937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427448"/>
            <a:ext cx="10364451" cy="1596177"/>
          </a:xfrm>
        </p:spPr>
        <p:txBody>
          <a:bodyPr/>
          <a:lstStyle/>
          <a:p>
            <a:r>
              <a:rPr lang="en-GB" dirty="0" smtClean="0"/>
              <a:t>Case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897038" y="2023625"/>
            <a:ext cx="8120418" cy="388961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A 7 year old boy with a loud pansystolic murmur.</a:t>
            </a:r>
          </a:p>
          <a:p>
            <a:r>
              <a:rPr lang="en-GB" sz="2400" dirty="0" smtClean="0"/>
              <a:t>History:</a:t>
            </a:r>
          </a:p>
          <a:p>
            <a:pPr lvl="1"/>
            <a:r>
              <a:rPr lang="en-GB" sz="2000" dirty="0" smtClean="0"/>
              <a:t>Asymptomatic – murmur picked up incidentally</a:t>
            </a:r>
          </a:p>
          <a:p>
            <a:r>
              <a:rPr lang="en-GB" sz="2400" dirty="0" smtClean="0"/>
              <a:t>Examination: </a:t>
            </a:r>
          </a:p>
          <a:p>
            <a:pPr lvl="1"/>
            <a:r>
              <a:rPr lang="en-GB" sz="2000" dirty="0" smtClean="0"/>
              <a:t>Loud pansystolic murmur heard at the lower left sternal edge</a:t>
            </a:r>
          </a:p>
          <a:p>
            <a:pPr lvl="1"/>
            <a:r>
              <a:rPr lang="en-GB" sz="2000" dirty="0" smtClean="0"/>
              <a:t>Quiet pulmonary second sound (P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6554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468392"/>
            <a:ext cx="10364451" cy="1596177"/>
          </a:xfrm>
        </p:spPr>
        <p:txBody>
          <a:bodyPr/>
          <a:lstStyle/>
          <a:p>
            <a:r>
              <a:rPr lang="en-GB" dirty="0" smtClean="0"/>
              <a:t>Ventricular Septal Defects (VSDs)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45630" y="2586071"/>
            <a:ext cx="4778062" cy="2024731"/>
          </a:xfrm>
        </p:spPr>
        <p:txBody>
          <a:bodyPr/>
          <a:lstStyle/>
          <a:p>
            <a:r>
              <a:rPr lang="en-GB" dirty="0" smtClean="0"/>
              <a:t>Most common form of congenital heart disease (30% of all cases of CHD)</a:t>
            </a:r>
          </a:p>
          <a:p>
            <a:r>
              <a:rPr lang="en-GB" dirty="0" smtClean="0"/>
              <a:t>Defect can be anywhere in the ventricular septum – </a:t>
            </a:r>
            <a:r>
              <a:rPr lang="en-GB" dirty="0" err="1" smtClean="0"/>
              <a:t>perimembranous</a:t>
            </a:r>
            <a:r>
              <a:rPr lang="en-GB" dirty="0" smtClean="0"/>
              <a:t> or muscular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989" y="1864689"/>
            <a:ext cx="4657088" cy="46570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9989" y="6521777"/>
            <a:ext cx="2065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www.stanfordchildrens.org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159845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2488" y="912053"/>
            <a:ext cx="4873474" cy="679994"/>
          </a:xfrm>
        </p:spPr>
        <p:txBody>
          <a:bodyPr/>
          <a:lstStyle/>
          <a:p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Small VSDs</a:t>
            </a:r>
            <a:endParaRPr lang="en-GB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066173" y="1755820"/>
            <a:ext cx="5106027" cy="4663433"/>
          </a:xfrm>
        </p:spPr>
        <p:txBody>
          <a:bodyPr/>
          <a:lstStyle/>
          <a:p>
            <a:r>
              <a:rPr lang="en-GB" dirty="0" smtClean="0"/>
              <a:t>Symptoms:</a:t>
            </a:r>
          </a:p>
          <a:p>
            <a:pPr lvl="1"/>
            <a:r>
              <a:rPr lang="en-GB" dirty="0" smtClean="0"/>
              <a:t>Asymptomatic</a:t>
            </a:r>
          </a:p>
          <a:p>
            <a:r>
              <a:rPr lang="en-GB" dirty="0" smtClean="0"/>
              <a:t>Signs:</a:t>
            </a:r>
          </a:p>
          <a:p>
            <a:pPr lvl="1"/>
            <a:r>
              <a:rPr lang="en-GB" dirty="0" smtClean="0"/>
              <a:t>Loud pansystolic murmur at LLSE</a:t>
            </a:r>
          </a:p>
          <a:p>
            <a:pPr lvl="1"/>
            <a:r>
              <a:rPr lang="en-GB" dirty="0" smtClean="0"/>
              <a:t>Quiet P</a:t>
            </a:r>
            <a:r>
              <a:rPr lang="en-GB" baseline="-25000" dirty="0" smtClean="0"/>
              <a:t>2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64286" y="912053"/>
            <a:ext cx="4881804" cy="679994"/>
          </a:xfrm>
        </p:spPr>
        <p:txBody>
          <a:bodyPr/>
          <a:lstStyle/>
          <a:p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Large VSDs</a:t>
            </a:r>
            <a:endParaRPr lang="en-GB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022075" y="1678739"/>
            <a:ext cx="5305567" cy="4663433"/>
          </a:xfrm>
        </p:spPr>
        <p:txBody>
          <a:bodyPr>
            <a:normAutofit/>
          </a:bodyPr>
          <a:lstStyle/>
          <a:p>
            <a:r>
              <a:rPr lang="en-GB" dirty="0" smtClean="0"/>
              <a:t>Symptoms:</a:t>
            </a:r>
          </a:p>
          <a:p>
            <a:pPr lvl="1"/>
            <a:r>
              <a:rPr lang="en-GB" dirty="0" smtClean="0"/>
              <a:t>Presenting after 1 week old with:</a:t>
            </a:r>
          </a:p>
          <a:p>
            <a:pPr lvl="2"/>
            <a:r>
              <a:rPr lang="en-GB" dirty="0" smtClean="0"/>
              <a:t>Breathlessness</a:t>
            </a:r>
          </a:p>
          <a:p>
            <a:pPr lvl="2"/>
            <a:r>
              <a:rPr lang="en-GB" dirty="0" smtClean="0"/>
              <a:t>Failure to thrive</a:t>
            </a:r>
          </a:p>
          <a:p>
            <a:pPr lvl="2"/>
            <a:r>
              <a:rPr lang="en-GB" dirty="0" smtClean="0"/>
              <a:t>Recurrent chest infections</a:t>
            </a:r>
          </a:p>
          <a:p>
            <a:r>
              <a:rPr lang="en-GB" dirty="0" smtClean="0"/>
              <a:t>Signs:</a:t>
            </a:r>
          </a:p>
          <a:p>
            <a:pPr lvl="1"/>
            <a:r>
              <a:rPr lang="en-GB" dirty="0" err="1" smtClean="0"/>
              <a:t>Tachypnoea</a:t>
            </a:r>
            <a:r>
              <a:rPr lang="en-GB" dirty="0" smtClean="0"/>
              <a:t>, tachycardia</a:t>
            </a:r>
            <a:r>
              <a:rPr lang="en-GB" dirty="0"/>
              <a:t> </a:t>
            </a:r>
            <a:r>
              <a:rPr lang="en-GB" dirty="0" smtClean="0"/>
              <a:t>&amp; enlarged liver due to heart failure</a:t>
            </a:r>
          </a:p>
          <a:p>
            <a:pPr lvl="1"/>
            <a:r>
              <a:rPr lang="en-GB" dirty="0" smtClean="0"/>
              <a:t>Soft pansystolic murmur at LLSE/no murmur</a:t>
            </a:r>
          </a:p>
          <a:p>
            <a:pPr lvl="1"/>
            <a:r>
              <a:rPr lang="en-GB" dirty="0" smtClean="0"/>
              <a:t>Apical mid-diastolic murmur </a:t>
            </a:r>
          </a:p>
          <a:p>
            <a:pPr lvl="1"/>
            <a:r>
              <a:rPr lang="en-GB" dirty="0" smtClean="0"/>
              <a:t>Loud </a:t>
            </a:r>
            <a:r>
              <a:rPr lang="en-GB" dirty="0"/>
              <a:t>P</a:t>
            </a:r>
            <a:r>
              <a:rPr lang="en-GB" baseline="-25000" dirty="0"/>
              <a:t>2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7296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1733266"/>
            <a:ext cx="5106027" cy="2740187"/>
          </a:xfrm>
        </p:spPr>
        <p:txBody>
          <a:bodyPr>
            <a:normAutofit/>
          </a:bodyPr>
          <a:lstStyle/>
          <a:p>
            <a:r>
              <a:rPr lang="en-GB" sz="1800" dirty="0"/>
              <a:t>Investigations:</a:t>
            </a:r>
          </a:p>
          <a:p>
            <a:pPr lvl="1"/>
            <a:r>
              <a:rPr lang="en-GB" sz="1600" dirty="0"/>
              <a:t>CXR &amp; ECG normal</a:t>
            </a:r>
          </a:p>
          <a:p>
            <a:pPr lvl="1"/>
            <a:r>
              <a:rPr lang="en-GB" sz="1600" dirty="0"/>
              <a:t>Echocardiography </a:t>
            </a:r>
            <a:r>
              <a:rPr lang="en-GB" sz="1600" dirty="0" smtClean="0"/>
              <a:t>to assess size </a:t>
            </a:r>
            <a:r>
              <a:rPr lang="en-GB" sz="1600" dirty="0"/>
              <a:t>of defect</a:t>
            </a:r>
          </a:p>
          <a:p>
            <a:pPr lvl="1"/>
            <a:r>
              <a:rPr lang="en-GB" sz="1600" dirty="0"/>
              <a:t>Doppler </a:t>
            </a:r>
            <a:r>
              <a:rPr lang="en-GB" sz="1600" dirty="0" smtClean="0"/>
              <a:t>to </a:t>
            </a:r>
            <a:r>
              <a:rPr lang="en-GB" sz="1600" dirty="0"/>
              <a:t>assess haemodynamic </a:t>
            </a:r>
            <a:r>
              <a:rPr lang="en-GB" sz="1600" dirty="0" smtClean="0"/>
              <a:t>effects</a:t>
            </a:r>
          </a:p>
          <a:p>
            <a:r>
              <a:rPr lang="en-GB" sz="1800" dirty="0" smtClean="0"/>
              <a:t>Management</a:t>
            </a:r>
          </a:p>
          <a:p>
            <a:pPr lvl="1"/>
            <a:r>
              <a:rPr lang="en-GB" sz="1600" dirty="0" smtClean="0"/>
              <a:t>Monitor – small VSDs will close spontaneously</a:t>
            </a:r>
            <a:endParaRPr lang="en-GB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1510161"/>
            <a:ext cx="5105401" cy="4435522"/>
          </a:xfrm>
        </p:spPr>
        <p:txBody>
          <a:bodyPr>
            <a:normAutofit fontScale="92500" lnSpcReduction="20000"/>
          </a:bodyPr>
          <a:lstStyle/>
          <a:p>
            <a:r>
              <a:rPr lang="en-GB" sz="2100" dirty="0" smtClean="0"/>
              <a:t>Investigations:</a:t>
            </a:r>
          </a:p>
          <a:p>
            <a:pPr lvl="1"/>
            <a:r>
              <a:rPr lang="en-GB" sz="1900" dirty="0" smtClean="0"/>
              <a:t>CXR – signs of heart failure</a:t>
            </a:r>
          </a:p>
          <a:p>
            <a:pPr lvl="1"/>
            <a:r>
              <a:rPr lang="en-GB" sz="1900" dirty="0" smtClean="0"/>
              <a:t>ECG – biventricular hypertrophy (by 2 months old)</a:t>
            </a:r>
          </a:p>
          <a:p>
            <a:pPr lvl="1"/>
            <a:r>
              <a:rPr lang="en-GB" sz="1900" dirty="0" smtClean="0"/>
              <a:t>Echo – shows size, haemodynamic effects &amp; pulmonary hypertension</a:t>
            </a:r>
          </a:p>
          <a:p>
            <a:r>
              <a:rPr lang="en-GB" sz="2100" dirty="0" smtClean="0"/>
              <a:t>Management</a:t>
            </a:r>
          </a:p>
          <a:p>
            <a:pPr lvl="1"/>
            <a:r>
              <a:rPr lang="en-GB" sz="1900" dirty="0" smtClean="0"/>
              <a:t>Medical – diuretics often combined with captopril</a:t>
            </a:r>
          </a:p>
          <a:p>
            <a:pPr lvl="1"/>
            <a:r>
              <a:rPr lang="en-GB" sz="1900" dirty="0" smtClean="0"/>
              <a:t>Surgical</a:t>
            </a:r>
          </a:p>
          <a:p>
            <a:pPr lvl="2"/>
            <a:r>
              <a:rPr lang="en-GB" sz="1700" dirty="0" smtClean="0"/>
              <a:t>usually done at 3-6 months old</a:t>
            </a:r>
          </a:p>
          <a:p>
            <a:pPr lvl="2"/>
            <a:r>
              <a:rPr lang="en-GB" sz="1700" dirty="0" smtClean="0"/>
              <a:t>prevent permanent damage to pulmonary capillary vascular bed</a:t>
            </a:r>
          </a:p>
          <a:p>
            <a:pPr lvl="1"/>
            <a:endParaRPr lang="en-GB" dirty="0" smtClean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146327" y="748280"/>
            <a:ext cx="4873474" cy="6799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600" b="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1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b="1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Small VSDs</a:t>
            </a:r>
            <a:endParaRPr lang="en-GB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172200" y="748280"/>
            <a:ext cx="4873474" cy="679994"/>
          </a:xfrm>
        </p:spPr>
        <p:txBody>
          <a:bodyPr/>
          <a:lstStyle/>
          <a:p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Large VSDs</a:t>
            </a:r>
            <a:endParaRPr lang="en-GB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218" name="Picture 2" descr="http://www.kkh.com.sg/HealthPedia/PublishingImages/Fig030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" t="14584" r="5793" b="-783"/>
          <a:stretch/>
        </p:blipFill>
        <p:spPr bwMode="auto">
          <a:xfrm>
            <a:off x="1738894" y="4334481"/>
            <a:ext cx="3092413" cy="220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38894" y="6403230"/>
            <a:ext cx="2065474" cy="319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/>
              <a:t>www.kkh.com.sg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1828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Custom 1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730</TotalTime>
  <Words>1091</Words>
  <Application>Microsoft Office PowerPoint</Application>
  <PresentationFormat>Widescreen</PresentationFormat>
  <Paragraphs>264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Tw Cen MT</vt:lpstr>
      <vt:lpstr>Wingdings</vt:lpstr>
      <vt:lpstr>Droplet</vt:lpstr>
      <vt:lpstr>Paediatrics Revision Session Cardiology</vt:lpstr>
      <vt:lpstr>Cardiovascular Examination</vt:lpstr>
      <vt:lpstr>Cardiovascular Examination</vt:lpstr>
      <vt:lpstr>Cardiovascular Examination</vt:lpstr>
      <vt:lpstr>Congenital Heart Disease</vt:lpstr>
      <vt:lpstr>Case 1</vt:lpstr>
      <vt:lpstr>Ventricular Septal Defects (VSDs)</vt:lpstr>
      <vt:lpstr>PowerPoint Presentation</vt:lpstr>
      <vt:lpstr>PowerPoint Presentation</vt:lpstr>
      <vt:lpstr>Case 2</vt:lpstr>
      <vt:lpstr>Patent Ductus Arteriosus (PDA)</vt:lpstr>
      <vt:lpstr>Patent Ductus Arteriosus (PDA)</vt:lpstr>
      <vt:lpstr>Patent Ductus Arteriosus</vt:lpstr>
      <vt:lpstr>Case 3</vt:lpstr>
      <vt:lpstr>Atrial Septal Defects (ASDs)</vt:lpstr>
      <vt:lpstr>Atrial Septal Defects (ASDs)</vt:lpstr>
      <vt:lpstr>Atrial Septal Defects</vt:lpstr>
      <vt:lpstr>Case 4</vt:lpstr>
      <vt:lpstr>Coarctation of the aorta</vt:lpstr>
      <vt:lpstr>Coarctation of the aorta</vt:lpstr>
      <vt:lpstr>Tetralogy of Fallot</vt:lpstr>
      <vt:lpstr>Tetralogy of Fallot</vt:lpstr>
      <vt:lpstr>Tetralogy of Fallot</vt:lpstr>
      <vt:lpstr>Transposition of the Great Arteries</vt:lpstr>
      <vt:lpstr>Hypoplastic Left Heart Syndrome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Paediatrics Revision Sessions Session 1</dc:title>
  <dc:creator>Ellie Duckworth</dc:creator>
  <cp:lastModifiedBy>Katie Hocking</cp:lastModifiedBy>
  <cp:revision>62</cp:revision>
  <dcterms:created xsi:type="dcterms:W3CDTF">2015-04-16T13:22:40Z</dcterms:created>
  <dcterms:modified xsi:type="dcterms:W3CDTF">2015-05-01T23:21:39Z</dcterms:modified>
</cp:coreProperties>
</file>